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60" r:id="rId2"/>
    <p:sldId id="273" r:id="rId3"/>
    <p:sldId id="263" r:id="rId4"/>
    <p:sldId id="290" r:id="rId5"/>
    <p:sldId id="259" r:id="rId6"/>
    <p:sldId id="262" r:id="rId7"/>
    <p:sldId id="274" r:id="rId8"/>
    <p:sldId id="258" r:id="rId9"/>
    <p:sldId id="275" r:id="rId10"/>
    <p:sldId id="291" r:id="rId11"/>
    <p:sldId id="276" r:id="rId12"/>
    <p:sldId id="292" r:id="rId13"/>
    <p:sldId id="281" r:id="rId14"/>
    <p:sldId id="293" r:id="rId15"/>
    <p:sldId id="294" r:id="rId16"/>
    <p:sldId id="295" r:id="rId17"/>
    <p:sldId id="296" r:id="rId18"/>
    <p:sldId id="297" r:id="rId19"/>
    <p:sldId id="265" r:id="rId20"/>
    <p:sldId id="284" r:id="rId21"/>
    <p:sldId id="298" r:id="rId22"/>
    <p:sldId id="267" r:id="rId23"/>
    <p:sldId id="285" r:id="rId24"/>
    <p:sldId id="270" r:id="rId25"/>
    <p:sldId id="271" r:id="rId26"/>
    <p:sldId id="272" r:id="rId27"/>
    <p:sldId id="299" r:id="rId28"/>
    <p:sldId id="266" r:id="rId29"/>
    <p:sldId id="30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79" autoAdjust="0"/>
  </p:normalViewPr>
  <p:slideViewPr>
    <p:cSldViewPr snapToGrid="0" snapToObjects="1">
      <p:cViewPr varScale="1">
        <p:scale>
          <a:sx n="109" d="100"/>
          <a:sy n="109" d="100"/>
        </p:scale>
        <p:origin x="16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66278-1D88-4783-81BF-DD18DE9402D7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7D791-B7B1-4F46-A14F-96C9CBFE6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3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7D791-B7B1-4F46-A14F-96C9CBFE64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0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2" y="15633"/>
            <a:ext cx="9138138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sz="4000" b="1" spc="75" dirty="0">
                <a:solidFill>
                  <a:srgbClr val="00B0F0"/>
                </a:solidFill>
                <a:effectLst/>
                <a:ea typeface="MS Mincho" panose="02020609040205080304" pitchFamily="49" charset="-128"/>
                <a:cs typeface="MS Mincho" panose="02020609040205080304" pitchFamily="49" charset="-128"/>
              </a:rPr>
              <a:t>第十一</a:t>
            </a:r>
            <a:r>
              <a:rPr lang="zh-CN" sz="4000" b="1" spc="75" dirty="0">
                <a:solidFill>
                  <a:srgbClr val="00B0F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课　前往耶路撒</a:t>
            </a:r>
            <a:r>
              <a:rPr lang="zh-CN" sz="4000" b="1" spc="75" dirty="0">
                <a:solidFill>
                  <a:srgbClr val="00B0F0"/>
                </a:solidFill>
                <a:effectLst/>
                <a:ea typeface="MS Gothic" panose="020B0609070205080204" pitchFamily="49" charset="-128"/>
                <a:cs typeface="MS Gothic" panose="020B0609070205080204" pitchFamily="49" charset="-128"/>
              </a:rPr>
              <a:t>冷</a:t>
            </a:r>
            <a:endParaRPr lang="zh-CN" altLang="en-US" sz="4000" b="1" dirty="0">
              <a:solidFill>
                <a:srgbClr val="00B0F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9F8066-D20E-45CB-9BE0-21B340DFFC74}"/>
              </a:ext>
            </a:extLst>
          </p:cNvPr>
          <p:cNvSpPr txBox="1"/>
          <p:nvPr/>
        </p:nvSpPr>
        <p:spPr>
          <a:xfrm>
            <a:off x="5862" y="1153628"/>
            <a:ext cx="9069769" cy="583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▲本课大纲：</a:t>
            </a:r>
            <a:endParaRPr lang="en-US" altLang="zh-CN" sz="3600" dirty="0"/>
          </a:p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endParaRPr lang="en-US" altLang="zh-CN" sz="3200" dirty="0">
              <a:solidFill>
                <a:srgbClr val="000000"/>
              </a:solidFill>
              <a:effectLst/>
              <a:latin typeface="Adobe Song Std L" panose="02020300000000000000" pitchFamily="18" charset="-128"/>
              <a:ea typeface="Adobe Song Std L" panose="02020300000000000000" pitchFamily="18" charset="-128"/>
              <a:cs typeface="MS Mincho" panose="02020609040205080304" pitchFamily="49" charset="-128"/>
            </a:endParaRPr>
          </a:p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rgbClr val="000000"/>
                </a:solidFill>
                <a:effectLst/>
                <a:latin typeface="Adobe Song Std L" panose="02020300000000000000" pitchFamily="18" charset="-128"/>
                <a:ea typeface="Adobe Song Std L" panose="02020300000000000000" pitchFamily="18" charset="-128"/>
                <a:cs typeface="MS Mincho" panose="02020609040205080304" pitchFamily="49" charset="-128"/>
              </a:rPr>
              <a:t>一、前往耶路撒冷</a:t>
            </a:r>
          </a:p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rgbClr val="000000"/>
                </a:solidFill>
                <a:effectLst/>
                <a:latin typeface="Adobe Song Std L" panose="02020300000000000000" pitchFamily="18" charset="-128"/>
                <a:ea typeface="Adobe Song Std L" panose="02020300000000000000" pitchFamily="18" charset="-128"/>
                <a:cs typeface="MS Mincho" panose="02020609040205080304" pitchFamily="49" charset="-128"/>
              </a:rPr>
              <a:t>二、预言受难复活</a:t>
            </a:r>
          </a:p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rgbClr val="000000"/>
                </a:solidFill>
                <a:effectLst/>
                <a:latin typeface="Adobe Song Std L" panose="02020300000000000000" pitchFamily="18" charset="-128"/>
                <a:ea typeface="Adobe Song Std L" panose="02020300000000000000" pitchFamily="18" charset="-128"/>
                <a:cs typeface="MS Mincho" panose="02020609040205080304" pitchFamily="49" charset="-128"/>
              </a:rPr>
              <a:t>三、门徒争论谁为大</a:t>
            </a:r>
          </a:p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zh-CN" altLang="en-US" sz="3600" dirty="0">
                <a:solidFill>
                  <a:srgbClr val="000000"/>
                </a:solidFill>
                <a:effectLst/>
                <a:latin typeface="Adobe Song Std L" panose="02020300000000000000" pitchFamily="18" charset="-128"/>
                <a:ea typeface="Adobe Song Std L" panose="02020300000000000000" pitchFamily="18" charset="-128"/>
                <a:cs typeface="MS Mincho" panose="02020609040205080304" pitchFamily="49" charset="-128"/>
              </a:rPr>
              <a:t>四、使瞎子看见</a:t>
            </a:r>
            <a:endParaRPr lang="en-US" altLang="zh-CN" sz="3600" dirty="0">
              <a:solidFill>
                <a:srgbClr val="000000"/>
              </a:solidFill>
              <a:effectLst/>
              <a:latin typeface="Adobe Song Std L" panose="02020300000000000000" pitchFamily="18" charset="-128"/>
              <a:ea typeface="Adobe Song Std L" panose="02020300000000000000" pitchFamily="18" charset="-128"/>
              <a:cs typeface="MS Mincho" panose="02020609040205080304" pitchFamily="49" charset="-128"/>
            </a:endParaRPr>
          </a:p>
          <a:p>
            <a:pPr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zh-CN" sz="3600" dirty="0">
                <a:solidFill>
                  <a:srgbClr val="000000"/>
                </a:solidFill>
                <a:effectLst/>
                <a:latin typeface="Adobe Song Std L" panose="02020300000000000000" pitchFamily="18" charset="-128"/>
                <a:ea typeface="Adobe Song Std L" panose="02020300000000000000" pitchFamily="18" charset="-128"/>
                <a:cs typeface="MS Mincho" panose="02020609040205080304" pitchFamily="49" charset="-128"/>
              </a:rPr>
              <a:t>五、</a:t>
            </a:r>
            <a:r>
              <a:rPr lang="zh-CN" sz="3600" dirty="0">
                <a:solidFill>
                  <a:srgbClr val="000000"/>
                </a:solidFill>
                <a:effectLst/>
                <a:latin typeface="Adobe Song Std L" panose="02020300000000000000" pitchFamily="18" charset="-128"/>
                <a:ea typeface="Adobe Song Std L" panose="02020300000000000000" pitchFamily="18" charset="-128"/>
                <a:cs typeface="SimSun" panose="02010600030101010101" pitchFamily="2" charset="-122"/>
              </a:rPr>
              <a:t>访问撒该</a:t>
            </a:r>
            <a:endParaRPr lang="en-US" sz="3600" dirty="0">
              <a:effectLst/>
              <a:latin typeface="Adobe Song Std L" panose="02020300000000000000" pitchFamily="18" charset="-128"/>
              <a:ea typeface="Adobe Song Std L" panose="02020300000000000000" pitchFamily="18" charset="-128"/>
              <a:cs typeface="Times New Roman" panose="02020603050405020304" pitchFamily="18" charset="0"/>
            </a:endParaRPr>
          </a:p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endParaRPr lang="en-US" altLang="zh-CN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MS Mincho" panose="02020609040205080304" pitchFamily="49" charset="-128"/>
            </a:endParaRPr>
          </a:p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zh-CN" altLang="en-US" sz="3600" dirty="0"/>
              <a:t>▲</a:t>
            </a:r>
            <a:r>
              <a:rPr lang="zh-CN" altLang="en-US" sz="2000" dirty="0"/>
              <a:t>相关经文</a:t>
            </a:r>
            <a:r>
              <a:rPr lang="zh-CN" altLang="en-US" sz="3600" dirty="0"/>
              <a:t>：</a:t>
            </a:r>
            <a:r>
              <a:rPr lang="zh-C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马太福音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20:17-34</a:t>
            </a:r>
            <a:r>
              <a:rPr lang="zh-C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、</a:t>
            </a:r>
            <a:r>
              <a:rPr lang="zh-C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马可福音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10:32-52</a:t>
            </a:r>
            <a:r>
              <a:rPr lang="zh-C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、路加福音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9:51-19:28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3600" dirty="0"/>
              <a:t>▲</a:t>
            </a:r>
            <a:r>
              <a:rPr lang="zh-CN" altLang="en-US" sz="3600" dirty="0">
                <a:solidFill>
                  <a:srgbClr val="00B0F0"/>
                </a:solidFill>
              </a:rPr>
              <a:t>本课金句：</a:t>
            </a:r>
            <a:r>
              <a:rPr lang="zh-CN" sz="24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马太福音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20:27-28</a:t>
            </a:r>
          </a:p>
          <a:p>
            <a:r>
              <a:rPr lang="zh-CN" altLang="en-US" sz="3600" dirty="0">
                <a:solidFill>
                  <a:srgbClr val="FF0000"/>
                </a:solidFill>
              </a:rPr>
              <a:t>谁愿为首，就必作你们的仆人。正如人子来，不是要受人的服事，乃是要服事人，并且要舍命，作多人的赎价。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03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2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B0F0"/>
                </a:solidFill>
              </a:rPr>
              <a:t>1.6 </a:t>
            </a:r>
            <a:r>
              <a:rPr lang="zh-CN" altLang="en-US" dirty="0">
                <a:solidFill>
                  <a:srgbClr val="00B0F0"/>
                </a:solidFill>
              </a:rPr>
              <a:t>耶</a:t>
            </a:r>
            <a:r>
              <a:rPr lang="zh-CN" altLang="en-US" dirty="0" smtClean="0">
                <a:solidFill>
                  <a:srgbClr val="00B0F0"/>
                </a:solidFill>
              </a:rPr>
              <a:t>稣弟兄的错误动机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55804"/>
            <a:ext cx="90531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/>
              <a:t>“你离开这里上犹太去吧，叫你的门徒也看见你所行的事。人要显扬名声，没有在暗处行事的；你如果行这些事，就当将自己显明给世人看。”</a:t>
            </a:r>
            <a:r>
              <a:rPr lang="zh-CN" altLang="en-US" sz="2800" dirty="0" smtClean="0"/>
              <a:t>（</a:t>
            </a:r>
            <a:r>
              <a:rPr lang="zh-CN" altLang="en-US" sz="2800" dirty="0"/>
              <a:t>约</a:t>
            </a:r>
            <a:r>
              <a:rPr lang="en-US" altLang="zh-CN" sz="2800" dirty="0" smtClean="0"/>
              <a:t>7:3–4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/>
              <a:t>“因为连他的弟兄说这话，是因为不信他。”</a:t>
            </a:r>
            <a:r>
              <a:rPr lang="zh-CN" altLang="en-US" sz="2800" dirty="0" smtClean="0"/>
              <a:t>（</a:t>
            </a:r>
            <a:r>
              <a:rPr lang="zh-CN" altLang="en-US" sz="2800" dirty="0"/>
              <a:t>约</a:t>
            </a:r>
            <a:r>
              <a:rPr lang="en-US" altLang="zh-CN" sz="2800" dirty="0" smtClean="0"/>
              <a:t>7:5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/>
              <a:t>“我的时候还没有到</a:t>
            </a:r>
            <a:r>
              <a:rPr lang="en-US" altLang="zh-CN" sz="2800" dirty="0"/>
              <a:t>……</a:t>
            </a:r>
            <a:r>
              <a:rPr lang="zh-CN" altLang="en-US" sz="2800" dirty="0">
                <a:solidFill>
                  <a:srgbClr val="FF0000"/>
                </a:solidFill>
              </a:rPr>
              <a:t>你们的时间是方便的</a:t>
            </a:r>
            <a:r>
              <a:rPr lang="zh-CN" altLang="en-US" sz="2800" dirty="0"/>
              <a:t>。</a:t>
            </a:r>
            <a:r>
              <a:rPr lang="zh-CN" altLang="en-US" sz="2800" dirty="0" smtClean="0"/>
              <a:t>”（约</a:t>
            </a:r>
            <a:r>
              <a:rPr lang="en-US" altLang="zh-CN" sz="2800" dirty="0"/>
              <a:t>7:6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/>
              <a:t>耶稣最后确实去了耶路撒冷，但“不是明着去，而是暗暗地去”（</a:t>
            </a:r>
            <a:r>
              <a:rPr lang="en-US" altLang="zh-CN" sz="2800" dirty="0"/>
              <a:t>7:10</a:t>
            </a:r>
            <a:r>
              <a:rPr lang="zh-CN" altLang="en-US" sz="2800" dirty="0"/>
              <a:t>），这说明他没有屈服于人意，而是走在神的主权之下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实际：你</a:t>
            </a:r>
            <a:r>
              <a:rPr lang="zh-CN" altLang="en-US" sz="2800" dirty="0">
                <a:solidFill>
                  <a:srgbClr val="FF0000"/>
                </a:solidFill>
              </a:rPr>
              <a:t>们的时间”是世人的时间，任意、随便，但“我的时间”是属神、精准、有永恒计划的。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9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78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B0F0"/>
                </a:solidFill>
              </a:rPr>
              <a:t>1.7</a:t>
            </a:r>
            <a:r>
              <a:rPr lang="zh-CN" altLang="en-US" dirty="0" smtClean="0">
                <a:solidFill>
                  <a:srgbClr val="00B0F0"/>
                </a:solidFill>
              </a:rPr>
              <a:t> 再思耶</a:t>
            </a:r>
            <a:r>
              <a:rPr lang="zh-CN" altLang="en-US" dirty="0">
                <a:solidFill>
                  <a:srgbClr val="00B0F0"/>
                </a:solidFill>
              </a:rPr>
              <a:t>稣上耶路撒</a:t>
            </a:r>
            <a:r>
              <a:rPr lang="zh-CN" altLang="en-US" dirty="0" smtClean="0">
                <a:solidFill>
                  <a:srgbClr val="00B0F0"/>
                </a:solidFill>
              </a:rPr>
              <a:t>冷的</a:t>
            </a:r>
            <a:r>
              <a:rPr lang="zh-CN" altLang="en-US" dirty="0">
                <a:solidFill>
                  <a:srgbClr val="00B0F0"/>
                </a:solidFill>
              </a:rPr>
              <a:t>时候到了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292" y="1218886"/>
            <a:ext cx="84410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一、时</a:t>
            </a:r>
            <a:r>
              <a:rPr lang="zh-CN" altLang="en-US" sz="3600" dirty="0" smtClean="0"/>
              <a:t>间“</a:t>
            </a:r>
            <a:r>
              <a:rPr lang="zh-CN" altLang="en-US" sz="3600" dirty="0"/>
              <a:t>到了”</a:t>
            </a:r>
            <a:r>
              <a:rPr lang="en-US" altLang="zh-CN" sz="3600" dirty="0"/>
              <a:t>——</a:t>
            </a:r>
            <a:r>
              <a:rPr lang="zh-CN" altLang="en-US" sz="3600" dirty="0"/>
              <a:t>神的救赎计</a:t>
            </a:r>
            <a:r>
              <a:rPr lang="zh-CN" altLang="en-US" sz="3600" dirty="0" smtClean="0"/>
              <a:t>划</a:t>
            </a:r>
            <a:endParaRPr lang="en-US" altLang="zh-CN" sz="3600" dirty="0" smtClean="0"/>
          </a:p>
          <a:p>
            <a:r>
              <a:rPr lang="zh-CN" altLang="en-US" sz="2000" dirty="0" smtClean="0"/>
              <a:t>耶</a:t>
            </a:r>
            <a:r>
              <a:rPr lang="zh-CN" altLang="en-US" sz="2000" dirty="0"/>
              <a:t>稣要为世人的罪被钉十字架（参见加拉太书</a:t>
            </a:r>
            <a:r>
              <a:rPr lang="en-US" altLang="zh-CN" sz="2000" dirty="0"/>
              <a:t>4:4</a:t>
            </a:r>
            <a:r>
              <a:rPr lang="zh-CN" altLang="en-US" sz="2000" dirty="0"/>
              <a:t>：“及至时候满足，神就差遣他的儿子</a:t>
            </a:r>
            <a:r>
              <a:rPr lang="en-US" altLang="zh-CN" sz="2000" dirty="0"/>
              <a:t>……”</a:t>
            </a:r>
            <a:r>
              <a:rPr lang="zh-CN" altLang="en-US" sz="2000" dirty="0"/>
              <a:t>）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zh-CN" altLang="en-US" sz="3200" dirty="0"/>
              <a:t>二、耶稣自愿上耶路撒冷</a:t>
            </a:r>
            <a:r>
              <a:rPr lang="en-US" altLang="zh-CN" sz="3200" dirty="0"/>
              <a:t>——</a:t>
            </a:r>
            <a:r>
              <a:rPr lang="zh-CN" altLang="en-US" sz="3200" dirty="0"/>
              <a:t>顺服与使</a:t>
            </a:r>
            <a:r>
              <a:rPr lang="zh-CN" altLang="en-US" sz="3200" dirty="0" smtClean="0"/>
              <a:t>命</a:t>
            </a:r>
            <a:endParaRPr lang="en-US" altLang="zh-CN" sz="3200" dirty="0" smtClean="0"/>
          </a:p>
          <a:p>
            <a:r>
              <a:rPr lang="zh-CN" altLang="en-US" sz="2000" dirty="0"/>
              <a:t>他明知危险，却依然选择走上十字架的道路，这是对天父旨意的完全顺服，也是对世人的完全爱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zh-CN" altLang="en-US" sz="3200" dirty="0"/>
              <a:t>三、耶路撒冷象征着神的中心与人类的敌</a:t>
            </a:r>
            <a:r>
              <a:rPr lang="zh-CN" altLang="en-US" sz="3200" dirty="0" smtClean="0"/>
              <a:t>意</a:t>
            </a:r>
            <a:endParaRPr lang="en-US" altLang="zh-CN" sz="3200" dirty="0" smtClean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CN" altLang="en-US" sz="2000" dirty="0"/>
              <a:t>耶路撒冷在圣经中是神同在的象征，是圣殿的所在地；但也是先知们被杀、真理被拒绝的地方（马太</a:t>
            </a:r>
            <a:r>
              <a:rPr lang="en-US" altLang="zh-CN" sz="2000" dirty="0"/>
              <a:t>23:37</a:t>
            </a:r>
            <a:r>
              <a:rPr lang="zh-CN" altLang="en-US" sz="2000" dirty="0"/>
              <a:t>）。耶稣去那里，是神的儿子亲自</a:t>
            </a:r>
            <a:r>
              <a:rPr lang="zh-CN" altLang="en-US" sz="2000" dirty="0">
                <a:solidFill>
                  <a:srgbClr val="FF0000"/>
                </a:solidFill>
              </a:rPr>
              <a:t>面对人的罪恶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800" dirty="0" err="1" smtClean="0">
                <a:solidFill>
                  <a:srgbClr val="00B0F0"/>
                </a:solidFill>
                <a:latin typeface="Arial" panose="020B0604020202020204" pitchFamily="34" charset="0"/>
              </a:rPr>
              <a:t>神救恩的时间已经成熟</a:t>
            </a:r>
            <a:r>
              <a:rPr lang="en-US" altLang="en-US" sz="2800" dirty="0">
                <a:solidFill>
                  <a:srgbClr val="00B0F0"/>
                </a:solidFill>
                <a:latin typeface="Arial" panose="020B0604020202020204" pitchFamily="34" charset="0"/>
              </a:rPr>
              <a:t>。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800" dirty="0" err="1">
                <a:solidFill>
                  <a:srgbClr val="00B0F0"/>
                </a:solidFill>
                <a:latin typeface="Arial" panose="020B0604020202020204" pitchFamily="34" charset="0"/>
              </a:rPr>
              <a:t>耶稣甘心顺服，要完成十字架的救赎</a:t>
            </a:r>
            <a:r>
              <a:rPr lang="en-US" altLang="en-US" sz="2800" dirty="0">
                <a:solidFill>
                  <a:srgbClr val="00B0F0"/>
                </a:solidFill>
                <a:latin typeface="Arial" panose="020B0604020202020204" pitchFamily="34" charset="0"/>
              </a:rPr>
              <a:t>。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800" dirty="0" err="1">
                <a:solidFill>
                  <a:srgbClr val="00B0F0"/>
                </a:solidFill>
                <a:latin typeface="Arial" panose="020B0604020202020204" pitchFamily="34" charset="0"/>
              </a:rPr>
              <a:t>这是历史与永恒交汇的一刻，是爱与罪恶的对决</a:t>
            </a:r>
            <a:r>
              <a:rPr lang="en-US" altLang="en-US" sz="2800" dirty="0" smtClean="0">
                <a:solidFill>
                  <a:srgbClr val="00B0F0"/>
                </a:solidFill>
                <a:latin typeface="Arial" panose="020B0604020202020204" pitchFamily="34" charset="0"/>
              </a:rPr>
              <a:t>。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59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78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B0F0"/>
                </a:solidFill>
              </a:rPr>
              <a:t>1.8</a:t>
            </a:r>
            <a:r>
              <a:rPr lang="zh-CN" altLang="en-US" dirty="0">
                <a:solidFill>
                  <a:srgbClr val="00B0F0"/>
                </a:solidFill>
              </a:rPr>
              <a:t>向耶稣学传福音的五个功课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62" y="1218886"/>
            <a:ext cx="906193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 smtClean="0"/>
              <a:t>有使命感：不是随意，而是</a:t>
            </a:r>
            <a:r>
              <a:rPr lang="zh-CN" altLang="en-US" sz="3600" dirty="0" smtClean="0">
                <a:solidFill>
                  <a:srgbClr val="FF0000"/>
                </a:solidFill>
              </a:rPr>
              <a:t>定意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 smtClean="0"/>
              <a:t>不为人意左右，而是为</a:t>
            </a:r>
            <a:r>
              <a:rPr lang="zh-CN" altLang="en-US" sz="3600" dirty="0" smtClean="0">
                <a:solidFill>
                  <a:srgbClr val="FF0000"/>
                </a:solidFill>
              </a:rPr>
              <a:t>神的旨意</a:t>
            </a:r>
            <a:r>
              <a:rPr lang="zh-CN" altLang="en-US" sz="3600" dirty="0" smtClean="0"/>
              <a:t>活</a:t>
            </a:r>
            <a:endParaRPr lang="en-US" altLang="zh-CN" sz="3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 smtClean="0"/>
              <a:t>愿意为</a:t>
            </a:r>
            <a:r>
              <a:rPr lang="zh-CN" altLang="en-US" sz="3600" dirty="0" smtClean="0">
                <a:solidFill>
                  <a:srgbClr val="FF0000"/>
                </a:solidFill>
              </a:rPr>
              <a:t>使命</a:t>
            </a:r>
            <a:r>
              <a:rPr lang="zh-CN" altLang="en-US" sz="3600" dirty="0" smtClean="0"/>
              <a:t>付代价</a:t>
            </a:r>
            <a:endParaRPr lang="en-US" altLang="zh-CN" sz="3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 smtClean="0"/>
              <a:t>不被表象的成功或失败迷惑</a:t>
            </a:r>
            <a:endParaRPr lang="en-US" altLang="zh-CN" sz="3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dirty="0" smtClean="0"/>
              <a:t>以耶路撒冷为目标：直奔救赎使命的核心，</a:t>
            </a:r>
            <a:r>
              <a:rPr lang="zh-CN" altLang="en-US" sz="3600" dirty="0" smtClean="0">
                <a:solidFill>
                  <a:srgbClr val="FF0000"/>
                </a:solidFill>
              </a:rPr>
              <a:t>引导人心归向主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>
                <a:solidFill>
                  <a:srgbClr val="00B0F0"/>
                </a:solidFill>
              </a:rPr>
              <a:t>祷</a:t>
            </a:r>
            <a:r>
              <a:rPr lang="zh-CN" altLang="en-US" sz="2800" dirty="0">
                <a:solidFill>
                  <a:srgbClr val="00B0F0"/>
                </a:solidFill>
              </a:rPr>
              <a:t>告式回</a:t>
            </a:r>
            <a:r>
              <a:rPr lang="zh-CN" altLang="en-US" sz="2800" dirty="0" smtClean="0">
                <a:solidFill>
                  <a:srgbClr val="00B0F0"/>
                </a:solidFill>
              </a:rPr>
              <a:t>应：</a:t>
            </a:r>
            <a:endParaRPr lang="en-US" altLang="zh-CN" sz="2800" dirty="0" smtClean="0">
              <a:solidFill>
                <a:srgbClr val="00B0F0"/>
              </a:solidFill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主</a:t>
            </a:r>
            <a:r>
              <a:rPr lang="zh-CN" altLang="en-US" sz="2800" dirty="0">
                <a:solidFill>
                  <a:srgbClr val="FF0000"/>
                </a:solidFill>
              </a:rPr>
              <a:t>啊，你定意走向耶路撒冷，走向那为我舍命的十字架</a:t>
            </a:r>
            <a:r>
              <a:rPr lang="zh-CN" altLang="en-US" sz="2800" dirty="0" smtClean="0">
                <a:solidFill>
                  <a:srgbClr val="FF0000"/>
                </a:solidFill>
              </a:rPr>
              <a:t>。求</a:t>
            </a:r>
            <a:r>
              <a:rPr lang="zh-CN" altLang="en-US" sz="2800" dirty="0">
                <a:solidFill>
                  <a:srgbClr val="FF0000"/>
                </a:solidFill>
              </a:rPr>
              <a:t>你也在我里面立定传福音的心志</a:t>
            </a:r>
            <a:r>
              <a:rPr lang="zh-CN" altLang="en-US" sz="2800" dirty="0" smtClean="0">
                <a:solidFill>
                  <a:srgbClr val="FF0000"/>
                </a:solidFill>
              </a:rPr>
              <a:t>，不</a:t>
            </a:r>
            <a:r>
              <a:rPr lang="zh-CN" altLang="en-US" sz="2800" dirty="0">
                <a:solidFill>
                  <a:srgbClr val="FF0000"/>
                </a:solidFill>
              </a:rPr>
              <a:t>看人的反应，不怕路上的艰难</a:t>
            </a:r>
            <a:r>
              <a:rPr lang="zh-CN" altLang="en-US" sz="2800" dirty="0" smtClean="0">
                <a:solidFill>
                  <a:srgbClr val="FF0000"/>
                </a:solidFill>
              </a:rPr>
              <a:t>，只</a:t>
            </a:r>
            <a:r>
              <a:rPr lang="zh-CN" altLang="en-US" sz="2800" dirty="0">
                <a:solidFill>
                  <a:srgbClr val="FF0000"/>
                </a:solidFill>
              </a:rPr>
              <a:t>愿忠心跟随你的脚踪</a:t>
            </a:r>
            <a:r>
              <a:rPr lang="zh-CN" altLang="en-US" sz="2800" dirty="0" smtClean="0">
                <a:solidFill>
                  <a:srgbClr val="FF0000"/>
                </a:solidFill>
              </a:rPr>
              <a:t>，引</a:t>
            </a:r>
            <a:r>
              <a:rPr lang="zh-CN" altLang="en-US" sz="2800" dirty="0">
                <a:solidFill>
                  <a:srgbClr val="FF0000"/>
                </a:solidFill>
              </a:rPr>
              <a:t>导人归向你，为你得着荣耀的产业</a:t>
            </a:r>
            <a:r>
              <a:rPr lang="zh-CN" altLang="en-US" sz="2800" dirty="0" smtClean="0">
                <a:solidFill>
                  <a:srgbClr val="FF0000"/>
                </a:solidFill>
              </a:rPr>
              <a:t>。阿</a:t>
            </a:r>
            <a:r>
              <a:rPr lang="zh-CN" altLang="en-US" sz="2800" dirty="0">
                <a:solidFill>
                  <a:srgbClr val="FF0000"/>
                </a:solidFill>
              </a:rPr>
              <a:t>们。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88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6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dirty="0"/>
              <a:t>二、预言受难复活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3695" y="1218886"/>
            <a:ext cx="813661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耶稣为什么要三番五次地提到这件事呢？如果你的老师对同一件事提了</a:t>
            </a:r>
            <a:r>
              <a:rPr lang="zh-CN" altLang="en-US" dirty="0">
                <a:solidFill>
                  <a:srgbClr val="00B0F0"/>
                </a:solidFill>
              </a:rPr>
              <a:t>三、四遍</a:t>
            </a:r>
            <a:r>
              <a:rPr lang="zh-CN" altLang="en-US" dirty="0"/>
              <a:t>，这表示什么呢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ja-JP" altLang="en-US" sz="3200" dirty="0"/>
              <a:t>耶稣曾经有四次预言到他自己的死与复活。第一次是在凯撒利亚・腓立比，当彼得承认耶稣是基督、是永生上帝的儿子时</a:t>
            </a:r>
            <a:r>
              <a:rPr lang="en-US" altLang="ja-JP" sz="3200" dirty="0"/>
              <a:t>(</a:t>
            </a:r>
            <a:r>
              <a:rPr lang="ja-JP" altLang="en-US" sz="3200" dirty="0"/>
              <a:t>太 </a:t>
            </a:r>
            <a:r>
              <a:rPr lang="en-US" altLang="ja-JP" sz="3200" dirty="0"/>
              <a:t>16:21-22</a:t>
            </a:r>
            <a:r>
              <a:rPr lang="ja-JP" altLang="en-US" sz="3200" dirty="0"/>
              <a:t>、路 </a:t>
            </a:r>
            <a:r>
              <a:rPr lang="en-US" altLang="ja-JP" sz="3200" dirty="0"/>
              <a:t>9:22)</a:t>
            </a:r>
            <a:r>
              <a:rPr lang="ja-JP" altLang="en-US" sz="3200" dirty="0"/>
              <a:t>；第二次是在耶稣登山变像之后 </a:t>
            </a:r>
            <a:r>
              <a:rPr lang="en-US" altLang="ja-JP" sz="3200" dirty="0"/>
              <a:t>(</a:t>
            </a:r>
            <a:r>
              <a:rPr lang="ja-JP" altLang="en-US" sz="3200" dirty="0"/>
              <a:t>太 </a:t>
            </a:r>
            <a:r>
              <a:rPr lang="en-US" altLang="ja-JP" sz="3200" dirty="0"/>
              <a:t>17:9-13</a:t>
            </a:r>
            <a:r>
              <a:rPr lang="ja-JP" altLang="en-US" sz="3200" dirty="0"/>
              <a:t>、路 </a:t>
            </a:r>
            <a:r>
              <a:rPr lang="en-US" altLang="ja-JP" sz="3200" dirty="0"/>
              <a:t>9:44-45)</a:t>
            </a:r>
            <a:r>
              <a:rPr lang="ja-JP" altLang="en-US" sz="3200" dirty="0"/>
              <a:t>；第三次是耶稣提到信心像芥菜种一样大即可移山之后，当时他住在加利利</a:t>
            </a:r>
            <a:r>
              <a:rPr lang="en-US" altLang="ja-JP" sz="3200" dirty="0"/>
              <a:t>(</a:t>
            </a:r>
            <a:r>
              <a:rPr lang="ja-JP" altLang="en-US" sz="3200" dirty="0"/>
              <a:t>太 </a:t>
            </a:r>
            <a:r>
              <a:rPr lang="en-US" altLang="ja-JP" sz="3200" dirty="0"/>
              <a:t>17:22-23)</a:t>
            </a:r>
            <a:r>
              <a:rPr lang="ja-JP" altLang="en-US" sz="3200" dirty="0"/>
              <a:t>；第四次是在他前往耶路撒冷的路上</a:t>
            </a:r>
            <a:r>
              <a:rPr lang="en-US" altLang="ja-JP" sz="3200" dirty="0"/>
              <a:t>(</a:t>
            </a:r>
            <a:r>
              <a:rPr lang="ja-JP" altLang="en-US" sz="3200" dirty="0"/>
              <a:t>太 </a:t>
            </a:r>
            <a:r>
              <a:rPr lang="en-US" altLang="ja-JP" sz="3200" dirty="0"/>
              <a:t>20:17-19</a:t>
            </a:r>
            <a:r>
              <a:rPr lang="ja-JP" altLang="en-US" sz="3200" dirty="0"/>
              <a:t>、路 </a:t>
            </a:r>
            <a:r>
              <a:rPr lang="en-US" altLang="ja-JP" sz="3200" dirty="0"/>
              <a:t>18:31)</a:t>
            </a:r>
            <a:r>
              <a:rPr lang="ja-JP" altLang="en-US" sz="3200" dirty="0"/>
              <a:t>。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3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6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</a:rPr>
              <a:t>耶稣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第</a:t>
            </a:r>
            <a:r>
              <a:rPr lang="zh-CN" altLang="en-US" sz="3600" b="1" dirty="0">
                <a:solidFill>
                  <a:srgbClr val="00B0F0"/>
                </a:solidFill>
              </a:rPr>
              <a:t>一次预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言</a:t>
            </a:r>
            <a:r>
              <a:rPr lang="zh-CN" altLang="en-US" sz="3600" dirty="0">
                <a:solidFill>
                  <a:srgbClr val="00B0F0"/>
                </a:solidFill>
              </a:rPr>
              <a:t>他的死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182880" y="1417638"/>
            <a:ext cx="877824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马太福音 </a:t>
            </a:r>
            <a:r>
              <a:rPr lang="en-US" altLang="zh-CN" sz="2400" b="1" dirty="0"/>
              <a:t>16:21 </a:t>
            </a:r>
            <a:r>
              <a:rPr lang="en-US" altLang="zh-CN" sz="2400" b="1" baseline="30000" dirty="0"/>
              <a:t> </a:t>
            </a:r>
            <a:r>
              <a:rPr lang="zh-CN" altLang="en-US" sz="2400" dirty="0">
                <a:solidFill>
                  <a:srgbClr val="FF0000"/>
                </a:solidFill>
              </a:rPr>
              <a:t>从那时起，耶稣才向门徒明说，他必须上耶路撒冷去，受长老、祭司长和文士许多的苦，并且被杀，第三天复活。</a:t>
            </a:r>
            <a:r>
              <a:rPr lang="zh-CN" altLang="en-US" sz="2400" dirty="0"/>
              <a:t> </a:t>
            </a:r>
            <a:r>
              <a:rPr lang="en-US" altLang="zh-CN" sz="2400" b="1" baseline="30000" dirty="0"/>
              <a:t>22 </a:t>
            </a:r>
            <a:r>
              <a:rPr lang="zh-CN" altLang="en-US" sz="2400" dirty="0"/>
              <a:t>彼得就拉着他，责备他说：“主啊，千万不可如此！这事绝不可临到你身上。” </a:t>
            </a:r>
            <a:r>
              <a:rPr lang="en-US" altLang="zh-CN" sz="2400" b="1" baseline="30000" dirty="0"/>
              <a:t>23 </a:t>
            </a:r>
            <a:r>
              <a:rPr lang="zh-CN" altLang="en-US" sz="2400" dirty="0">
                <a:solidFill>
                  <a:srgbClr val="00B0F0"/>
                </a:solidFill>
              </a:rPr>
              <a:t>耶稣转过来，对彼得说：“撒但，退到我后边去！你是我的绊脚石，因为你不体会　神的心意，而是体会人的意思。”</a:t>
            </a:r>
            <a:r>
              <a:rPr lang="zh-CN" altLang="en-US" sz="2400" dirty="0"/>
              <a:t> </a:t>
            </a:r>
            <a:r>
              <a:rPr lang="en-US" altLang="zh-CN" sz="2400" b="1" baseline="30000" dirty="0"/>
              <a:t>24 </a:t>
            </a:r>
            <a:r>
              <a:rPr lang="zh-CN" altLang="en-US" sz="2400" dirty="0"/>
              <a:t>于是耶稣对门徒说：“若有人要跟从我，就当舍己，背起自己的十字架来跟从我。 </a:t>
            </a:r>
            <a:r>
              <a:rPr lang="en-US" altLang="zh-CN" sz="2400" b="1" baseline="30000" dirty="0"/>
              <a:t>25 </a:t>
            </a:r>
            <a:r>
              <a:rPr lang="zh-CN" altLang="en-US" sz="2400" dirty="0"/>
              <a:t>因为凡要救自己生命的，要丧失生命；凡为我丧失生命的，要得着生命。 </a:t>
            </a:r>
            <a:r>
              <a:rPr lang="en-US" altLang="zh-CN" sz="2400" b="1" baseline="30000" dirty="0"/>
              <a:t>26 </a:t>
            </a:r>
            <a:r>
              <a:rPr lang="zh-CN" altLang="en-US" sz="2400" dirty="0">
                <a:solidFill>
                  <a:srgbClr val="92D050"/>
                </a:solidFill>
              </a:rPr>
              <a:t>人若赚得全世界，赔上自己的生命，有什么益处呢？人还能拿什么换生命呢？ </a:t>
            </a:r>
            <a:r>
              <a:rPr lang="en-US" altLang="zh-CN" sz="2400" b="1" baseline="30000" dirty="0"/>
              <a:t>27 </a:t>
            </a:r>
            <a:r>
              <a:rPr lang="zh-CN" altLang="en-US" sz="2400" dirty="0"/>
              <a:t>人子要在他父的荣耀里与他的众使者一起来临，那时候，他要照各人的行为报应各人。 </a:t>
            </a:r>
            <a:r>
              <a:rPr lang="en-US" altLang="zh-CN" sz="2400" b="1" baseline="30000" dirty="0"/>
              <a:t>28 </a:t>
            </a:r>
            <a:r>
              <a:rPr lang="zh-CN" altLang="en-US" sz="2400" dirty="0"/>
              <a:t>我实在告诉你们，站在这里的，有人在没经历死亡以前，必定看见人子来到他的国里。”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4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1031" y="10872"/>
            <a:ext cx="9185031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</a:rPr>
              <a:t>耶稣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第二次</a:t>
            </a:r>
            <a:r>
              <a:rPr lang="zh-CN" altLang="en-US" sz="3600" b="1" dirty="0">
                <a:solidFill>
                  <a:srgbClr val="00B0F0"/>
                </a:solidFill>
              </a:rPr>
              <a:t>预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言</a:t>
            </a:r>
            <a:r>
              <a:rPr lang="zh-CN" altLang="en-US" sz="3600" dirty="0">
                <a:solidFill>
                  <a:srgbClr val="00B0F0"/>
                </a:solidFill>
              </a:rPr>
              <a:t>他的死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182880" y="1417638"/>
            <a:ext cx="87782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路加福音 </a:t>
            </a:r>
            <a:r>
              <a:rPr lang="en-US" altLang="zh-CN" sz="3600" dirty="0" smtClean="0"/>
              <a:t>9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43</a:t>
            </a:r>
            <a:r>
              <a:rPr lang="zh-CN" altLang="en-US" sz="3600" dirty="0" smtClean="0"/>
              <a:t>众</a:t>
            </a:r>
            <a:r>
              <a:rPr lang="zh-CN" altLang="en-US" sz="3600" dirty="0"/>
              <a:t>人正惊讶于耶稣所做的一切事的时候，耶稣对门徒说： </a:t>
            </a:r>
            <a:r>
              <a:rPr lang="en-US" altLang="zh-CN" sz="3600" b="1" baseline="30000" dirty="0"/>
              <a:t>44 </a:t>
            </a:r>
            <a:r>
              <a:rPr lang="zh-CN" altLang="en-US" sz="3600" dirty="0"/>
              <a:t>“你们要把这些话听进去，因为人子将要被交在人手里。” </a:t>
            </a:r>
            <a:r>
              <a:rPr lang="en-US" altLang="zh-CN" sz="3600" b="1" baseline="30000" dirty="0"/>
              <a:t>45 </a:t>
            </a:r>
            <a:r>
              <a:rPr lang="zh-CN" altLang="en-US" sz="3600" dirty="0"/>
              <a:t>门徒却不明白这话，其中的意思对他们隐藏着，使他们不能明白，他们也不敢问这话的意思。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6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</a:rPr>
              <a:t>耶稣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第三次</a:t>
            </a:r>
            <a:r>
              <a:rPr lang="zh-CN" altLang="en-US" sz="3600" b="1" dirty="0">
                <a:solidFill>
                  <a:srgbClr val="00B0F0"/>
                </a:solidFill>
              </a:rPr>
              <a:t>预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言</a:t>
            </a:r>
            <a:r>
              <a:rPr lang="zh-CN" altLang="en-US" sz="3600" dirty="0">
                <a:solidFill>
                  <a:srgbClr val="00B0F0"/>
                </a:solidFill>
              </a:rPr>
              <a:t>他的死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-64477" y="1341438"/>
            <a:ext cx="915572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路加福音 </a:t>
            </a:r>
            <a:r>
              <a:rPr lang="en-US" altLang="zh-CN" sz="3600" dirty="0"/>
              <a:t>18 </a:t>
            </a:r>
            <a:r>
              <a:rPr lang="zh-CN" altLang="en-US" sz="3600" dirty="0" smtClean="0"/>
              <a:t>：</a:t>
            </a:r>
            <a:r>
              <a:rPr lang="zh-CN" altLang="en-US" b="1" baseline="30000" dirty="0"/>
              <a:t> </a:t>
            </a:r>
            <a:r>
              <a:rPr lang="en-US" altLang="zh-CN" b="1" baseline="30000" dirty="0"/>
              <a:t>29 </a:t>
            </a:r>
            <a:r>
              <a:rPr lang="zh-CN" altLang="en-US" dirty="0"/>
              <a:t>耶稣对他们说：</a:t>
            </a:r>
            <a:r>
              <a:rPr lang="zh-CN" altLang="en-US" dirty="0">
                <a:solidFill>
                  <a:srgbClr val="00B050"/>
                </a:solidFill>
              </a:rPr>
              <a:t>“我实在告诉你们，凡是为　神的国撇下房屋，或是妻子、兄弟、父母、儿女的， </a:t>
            </a:r>
            <a:r>
              <a:rPr lang="en-US" altLang="zh-CN" b="1" baseline="30000" dirty="0">
                <a:solidFill>
                  <a:srgbClr val="00B050"/>
                </a:solidFill>
              </a:rPr>
              <a:t>30 </a:t>
            </a:r>
            <a:r>
              <a:rPr lang="zh-CN" altLang="en-US" dirty="0">
                <a:solidFill>
                  <a:srgbClr val="00B050"/>
                </a:solidFill>
              </a:rPr>
              <a:t>没有不在今世得更多倍，而在来世得永生的。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r>
              <a:rPr lang="zh-CN" altLang="en-US" sz="3600" b="1" baseline="30000" dirty="0" smtClean="0"/>
              <a:t> </a:t>
            </a:r>
            <a:r>
              <a:rPr lang="en-US" altLang="zh-CN" sz="3600" b="1" baseline="30000" dirty="0"/>
              <a:t>31 </a:t>
            </a:r>
            <a:r>
              <a:rPr lang="zh-CN" altLang="en-US" sz="3600" dirty="0"/>
              <a:t>耶稣把十二使徒带到一边，对他们说：“看哪，我们上耶路撒冷去，先知所写的一切事都要成就在人子身上。 </a:t>
            </a:r>
            <a:r>
              <a:rPr lang="en-US" altLang="zh-CN" sz="3600" b="1" baseline="30000" dirty="0"/>
              <a:t>32 </a:t>
            </a:r>
            <a:r>
              <a:rPr lang="zh-CN" altLang="en-US" sz="3600" dirty="0">
                <a:solidFill>
                  <a:srgbClr val="FF0000"/>
                </a:solidFill>
              </a:rPr>
              <a:t>他将被交给外邦人；他们要戏弄他，凌辱他，向他吐唾沫， </a:t>
            </a:r>
            <a:r>
              <a:rPr lang="en-US" altLang="zh-CN" sz="3600" b="1" baseline="30000" dirty="0">
                <a:solidFill>
                  <a:srgbClr val="FF0000"/>
                </a:solidFill>
              </a:rPr>
              <a:t>33 </a:t>
            </a:r>
            <a:r>
              <a:rPr lang="zh-CN" altLang="en-US" sz="3600" dirty="0">
                <a:solidFill>
                  <a:srgbClr val="FF0000"/>
                </a:solidFill>
              </a:rPr>
              <a:t>并要鞭打他，杀害他；第三天他要复活。”</a:t>
            </a:r>
            <a:r>
              <a:rPr lang="zh-CN" altLang="en-US" sz="3600" dirty="0"/>
              <a:t> </a:t>
            </a:r>
            <a:r>
              <a:rPr lang="en-US" altLang="zh-CN" sz="3600" b="1" baseline="30000" dirty="0"/>
              <a:t>34 </a:t>
            </a:r>
            <a:r>
              <a:rPr lang="zh-CN" altLang="en-US" sz="3600" dirty="0"/>
              <a:t>这些事门徒一点也</a:t>
            </a:r>
            <a:r>
              <a:rPr lang="zh-CN" altLang="en-US" sz="3600" dirty="0">
                <a:solidFill>
                  <a:srgbClr val="00B0F0"/>
                </a:solidFill>
              </a:rPr>
              <a:t>不明白</a:t>
            </a:r>
            <a:r>
              <a:rPr lang="zh-CN" altLang="en-US" sz="3600" dirty="0"/>
              <a:t>，这话的意思对他们是隐藏的；他们不知道所说的是什么。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1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6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</a:rPr>
              <a:t>耶稣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第四次</a:t>
            </a:r>
            <a:r>
              <a:rPr lang="zh-CN" altLang="en-US" sz="3600" b="1" dirty="0">
                <a:solidFill>
                  <a:srgbClr val="00B0F0"/>
                </a:solidFill>
              </a:rPr>
              <a:t>预</a:t>
            </a:r>
            <a:r>
              <a:rPr lang="zh-CN" altLang="en-US" sz="3600" b="1" dirty="0" smtClean="0">
                <a:solidFill>
                  <a:srgbClr val="00B0F0"/>
                </a:solidFill>
              </a:rPr>
              <a:t>言</a:t>
            </a:r>
            <a:r>
              <a:rPr lang="zh-CN" altLang="en-US" sz="3600" dirty="0">
                <a:solidFill>
                  <a:srgbClr val="00B0F0"/>
                </a:solidFill>
              </a:rPr>
              <a:t>他的死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-64477" y="1341438"/>
            <a:ext cx="915572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马太福音 </a:t>
            </a:r>
            <a:r>
              <a:rPr lang="en-US" altLang="zh-CN" sz="2800" dirty="0"/>
              <a:t>20:17-19</a:t>
            </a:r>
            <a:endParaRPr lang="en-US" altLang="zh-CN" sz="2800" b="1" baseline="30000" dirty="0" smtClean="0"/>
          </a:p>
          <a:p>
            <a:r>
              <a:rPr lang="en-US" altLang="zh-CN" sz="3600" b="1" baseline="30000" dirty="0" smtClean="0"/>
              <a:t>17</a:t>
            </a:r>
            <a:r>
              <a:rPr lang="en-US" altLang="zh-CN" sz="3600" b="1" baseline="30000" dirty="0"/>
              <a:t> </a:t>
            </a:r>
            <a:r>
              <a:rPr lang="zh-CN" altLang="en-US" sz="3600" dirty="0"/>
              <a:t>耶稣上</a:t>
            </a:r>
            <a:r>
              <a:rPr lang="zh-CN" altLang="en-US" sz="3600" u="sng" dirty="0"/>
              <a:t>耶路撒冷</a:t>
            </a:r>
            <a:r>
              <a:rPr lang="zh-CN" altLang="en-US" sz="3600" dirty="0"/>
              <a:t>去的时候，在路上把十二个门徒带到一边，对他们说： </a:t>
            </a:r>
            <a:r>
              <a:rPr lang="en-US" altLang="zh-CN" sz="3600" b="1" baseline="30000" dirty="0"/>
              <a:t>18 </a:t>
            </a:r>
            <a:r>
              <a:rPr lang="zh-CN" altLang="en-US" sz="3600" dirty="0"/>
              <a:t>“看哪，我们上</a:t>
            </a:r>
            <a:r>
              <a:rPr lang="zh-CN" altLang="en-US" sz="3600" u="sng" dirty="0"/>
              <a:t>耶路撒冷</a:t>
            </a:r>
            <a:r>
              <a:rPr lang="zh-CN" altLang="en-US" sz="3600" dirty="0"/>
              <a:t>去，人子要被交给祭司长和文士，他们要定他死罪， </a:t>
            </a:r>
            <a:r>
              <a:rPr lang="en-US" altLang="zh-CN" sz="3600" b="1" baseline="30000" dirty="0"/>
              <a:t>19 </a:t>
            </a:r>
            <a:r>
              <a:rPr lang="zh-CN" altLang="en-US" sz="3600" dirty="0"/>
              <a:t>又交给外邦人将他戏弄、鞭打、钉在十字架上，第三日他要复活。”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2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6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门徒对这件事的反应如何？</a:t>
            </a:r>
            <a:endParaRPr lang="zh-CN" altLang="en-US" sz="3600" dirty="0">
              <a:solidFill>
                <a:srgbClr val="00B0F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-64477" y="1341438"/>
            <a:ext cx="915572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马太福音记载彼得曾经劝耶稣说，千万不可</a:t>
            </a:r>
            <a:r>
              <a:rPr lang="en-US" altLang="zh-CN" sz="3200" dirty="0"/>
              <a:t>(</a:t>
            </a:r>
            <a:r>
              <a:rPr lang="zh-CN" altLang="en-US" sz="3200" dirty="0"/>
              <a:t>太</a:t>
            </a:r>
            <a:r>
              <a:rPr lang="en-US" altLang="zh-CN" sz="3200" dirty="0"/>
              <a:t>16:22)</a:t>
            </a:r>
            <a:r>
              <a:rPr lang="zh-CN" altLang="en-US" sz="3200" dirty="0"/>
              <a:t>； 另有一处说，门徒大大忧愁</a:t>
            </a:r>
            <a:r>
              <a:rPr lang="en-US" altLang="zh-CN" sz="3200" dirty="0"/>
              <a:t>(</a:t>
            </a:r>
            <a:r>
              <a:rPr lang="zh-CN" altLang="en-US" sz="3200" dirty="0"/>
              <a:t>太 </a:t>
            </a:r>
            <a:r>
              <a:rPr lang="en-US" altLang="zh-CN" sz="3200" dirty="0"/>
              <a:t>17:23)</a:t>
            </a:r>
            <a:r>
              <a:rPr lang="zh-CN" altLang="en-US" sz="3200" dirty="0"/>
              <a:t>；路加福音则强调门徒根本不明白，又不敢问耶稣</a:t>
            </a:r>
            <a:r>
              <a:rPr lang="en-US" altLang="zh-CN" sz="3200" dirty="0"/>
              <a:t>(</a:t>
            </a:r>
            <a:r>
              <a:rPr lang="zh-CN" altLang="en-US" sz="3200" dirty="0"/>
              <a:t>路 </a:t>
            </a:r>
            <a:r>
              <a:rPr lang="en-US" altLang="zh-CN" sz="3200" dirty="0"/>
              <a:t>9:44-45)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zh-CN" altLang="en-US" dirty="0"/>
              <a:t>路加福音 </a:t>
            </a:r>
            <a:r>
              <a:rPr lang="en-US" altLang="zh-CN" dirty="0" smtClean="0"/>
              <a:t>9:44-45 </a:t>
            </a:r>
            <a:r>
              <a:rPr lang="en-US" altLang="zh-CN" b="1" baseline="30000" dirty="0"/>
              <a:t>44 </a:t>
            </a:r>
            <a:r>
              <a:rPr lang="zh-CN" altLang="en-US" dirty="0"/>
              <a:t>“你们要把这些话存在耳中，因为人子将要被交在人手里。” </a:t>
            </a:r>
            <a:r>
              <a:rPr lang="en-US" altLang="zh-CN" b="1" baseline="30000" dirty="0"/>
              <a:t>45 </a:t>
            </a:r>
            <a:r>
              <a:rPr lang="zh-CN" altLang="en-US" dirty="0"/>
              <a:t>他们不明白这话，意思乃是隐藏的，叫他们不能明白，他们也不敢问这话的意思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sz="3600" dirty="0">
                <a:solidFill>
                  <a:srgbClr val="FF0000"/>
                </a:solidFill>
              </a:rPr>
              <a:t>如果是你，你听到耶稣提及他自己要受难，你想你会有什么样的反应？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3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672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zh-CN" altLang="en-US" dirty="0">
                <a:solidFill>
                  <a:srgbClr val="00B0F0"/>
                </a:solidFill>
              </a:rPr>
              <a:t>三、门徒争论谁为</a:t>
            </a:r>
            <a:r>
              <a:rPr lang="zh-CN" altLang="en-US" dirty="0" smtClean="0">
                <a:solidFill>
                  <a:srgbClr val="00B0F0"/>
                </a:solidFill>
              </a:rPr>
              <a:t>大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000" dirty="0" smtClean="0"/>
              <a:t>(</a:t>
            </a:r>
            <a:r>
              <a:rPr lang="zh-CN" altLang="en-US" sz="2000" dirty="0"/>
              <a:t>太 </a:t>
            </a:r>
            <a:r>
              <a:rPr lang="en-US" altLang="zh-CN" sz="2000" dirty="0"/>
              <a:t>20:20-28</a:t>
            </a:r>
            <a:r>
              <a:rPr lang="zh-CN" altLang="en-US" sz="2000" dirty="0"/>
              <a:t>、可 </a:t>
            </a:r>
            <a:r>
              <a:rPr lang="en-US" altLang="zh-CN" sz="2000" dirty="0"/>
              <a:t>10:35-45</a:t>
            </a:r>
            <a:r>
              <a:rPr lang="zh-CN" altLang="en-US" sz="2000" dirty="0"/>
              <a:t>、路 </a:t>
            </a:r>
            <a:r>
              <a:rPr lang="en-US" altLang="zh-CN" sz="2000" dirty="0"/>
              <a:t>22:24-30)</a:t>
            </a:r>
            <a:endParaRPr lang="en-US" sz="20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228600" y="1417638"/>
            <a:ext cx="877824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路 </a:t>
            </a:r>
            <a:r>
              <a:rPr lang="en-US" altLang="zh-CN" dirty="0"/>
              <a:t>22:24-30 </a:t>
            </a:r>
            <a:endParaRPr lang="en-US" altLang="zh-CN" dirty="0" smtClean="0"/>
          </a:p>
          <a:p>
            <a:endParaRPr lang="en-US" altLang="zh-CN" b="1" baseline="30000" dirty="0"/>
          </a:p>
          <a:p>
            <a:r>
              <a:rPr lang="en-US" altLang="zh-CN" sz="3200" b="1" baseline="30000" dirty="0" smtClean="0"/>
              <a:t>24</a:t>
            </a:r>
            <a:r>
              <a:rPr lang="en-US" altLang="zh-CN" sz="3200" b="1" baseline="30000" dirty="0"/>
              <a:t> </a:t>
            </a:r>
            <a:r>
              <a:rPr lang="zh-CN" altLang="en-US" sz="3200" dirty="0"/>
              <a:t>门徒起了争论：他们中间哪一个可算为大。 </a:t>
            </a:r>
            <a:r>
              <a:rPr lang="en-US" altLang="zh-CN" sz="3200" b="1" baseline="30000" dirty="0"/>
              <a:t>25 </a:t>
            </a:r>
            <a:r>
              <a:rPr lang="zh-CN" altLang="en-US" sz="3200" dirty="0"/>
              <a:t>耶稣说：“外邦人有君王为主治理他们，那掌权管他们的称为恩主。 </a:t>
            </a:r>
            <a:r>
              <a:rPr lang="en-US" altLang="zh-CN" sz="3200" b="1" baseline="30000" dirty="0"/>
              <a:t>26 </a:t>
            </a:r>
            <a:r>
              <a:rPr lang="zh-CN" altLang="en-US" sz="3200" dirty="0"/>
              <a:t>但你们不可这样，</a:t>
            </a:r>
            <a:r>
              <a:rPr lang="zh-CN" altLang="en-US" sz="3200" dirty="0">
                <a:solidFill>
                  <a:srgbClr val="FF0000"/>
                </a:solidFill>
              </a:rPr>
              <a:t>你们里头为大的，倒要像年幼的；为首领的，倒要像服侍人的。</a:t>
            </a:r>
            <a:r>
              <a:rPr lang="zh-CN" altLang="en-US" sz="3200" dirty="0"/>
              <a:t> </a:t>
            </a:r>
            <a:r>
              <a:rPr lang="en-US" altLang="zh-CN" sz="3200" b="1" baseline="30000" dirty="0"/>
              <a:t>27 </a:t>
            </a:r>
            <a:r>
              <a:rPr lang="zh-CN" altLang="en-US" sz="3200" dirty="0"/>
              <a:t>是谁为大？是坐席的呢，是服侍人的呢？不是坐席的大吗？然而，我在你们中间如同服侍人的。 </a:t>
            </a:r>
            <a:r>
              <a:rPr lang="en-US" altLang="zh-CN" sz="3200" b="1" baseline="30000" dirty="0"/>
              <a:t>28 </a:t>
            </a:r>
            <a:r>
              <a:rPr lang="zh-CN" altLang="en-US" sz="3200" dirty="0"/>
              <a:t>我在磨炼之中，常和我同在的就是你们。 </a:t>
            </a:r>
            <a:r>
              <a:rPr lang="en-US" altLang="zh-CN" sz="3200" b="1" baseline="30000" dirty="0"/>
              <a:t>29 </a:t>
            </a:r>
            <a:r>
              <a:rPr lang="zh-CN" altLang="en-US" sz="3200" dirty="0"/>
              <a:t>我将国赐给你们，正如我父赐给我一样， </a:t>
            </a:r>
            <a:r>
              <a:rPr lang="en-US" altLang="zh-CN" sz="3200" b="1" baseline="30000" dirty="0"/>
              <a:t>30 </a:t>
            </a:r>
            <a:r>
              <a:rPr lang="zh-CN" altLang="en-US" sz="3200" dirty="0"/>
              <a:t>叫你们在我国里坐在我的席上吃喝，并且坐在宝座上审判</a:t>
            </a:r>
            <a:r>
              <a:rPr lang="zh-CN" altLang="en-US" sz="3200" u="sng" dirty="0"/>
              <a:t>以色列</a:t>
            </a:r>
            <a:r>
              <a:rPr lang="zh-CN" altLang="en-US" sz="3200" dirty="0"/>
              <a:t>十二个支派。”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6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79563" y="5708650"/>
            <a:ext cx="2530475" cy="2095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0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加 利 利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248025" y="3621088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洁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净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礼</a:t>
            </a:r>
            <a:endParaRPr kumimoji="1" lang="zh-TW" altLang="en-US" sz="16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179888" y="3621088"/>
            <a:ext cx="3873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妇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女</a:t>
            </a:r>
            <a:endParaRPr kumimoji="1" lang="zh-TW" altLang="en-US" sz="16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099300" y="3621088"/>
            <a:ext cx="3873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过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节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056313" y="3621088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水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江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河</a:t>
            </a:r>
            <a:endParaRPr kumimoji="1" lang="zh-TW" altLang="en-US" sz="1600">
              <a:solidFill>
                <a:srgbClr val="CC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919663" y="3621088"/>
            <a:ext cx="3873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彼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认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耶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稣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子</a:t>
            </a:r>
            <a:endParaRPr kumimoji="1" lang="zh-TW" altLang="en-US" sz="16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221288" y="3621088"/>
            <a:ext cx="3873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次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提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说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遭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害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事</a:t>
            </a:r>
            <a:endParaRPr kumimoji="1" lang="zh-TW" altLang="en-US" sz="16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510213" y="3621088"/>
            <a:ext cx="3873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变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像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316663" y="3621088"/>
            <a:ext cx="38735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免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妇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人</a:t>
            </a:r>
            <a:endParaRPr kumimoji="1" lang="zh-TW" altLang="en-US" sz="1600">
              <a:solidFill>
                <a:srgbClr val="CC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592888" y="3621088"/>
            <a:ext cx="38735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生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眼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者</a:t>
            </a:r>
            <a:endParaRPr kumimoji="1" lang="zh-TW" altLang="en-US" sz="1600">
              <a:solidFill>
                <a:srgbClr val="CC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6848475" y="3621088"/>
            <a:ext cx="3873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CC0000"/>
                </a:solidFill>
                <a:latin typeface="SimHei" pitchFamily="49" charset="-122"/>
                <a:ea typeface="SimHei" pitchFamily="49" charset="-122"/>
              </a:rPr>
              <a:t>人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773738" y="3621088"/>
            <a:ext cx="3873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的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子</a:t>
            </a:r>
            <a:endParaRPr kumimoji="1" lang="zh-TW" altLang="en-US" sz="16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111625" y="5708650"/>
            <a:ext cx="814388" cy="2095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700" dirty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腓尼基、低加波利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757488" y="3625850"/>
            <a:ext cx="38735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千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吃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饱</a:t>
            </a:r>
            <a:endParaRPr kumimoji="1" lang="zh-TW" altLang="en-US" sz="16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013075" y="3625850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在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面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上</a:t>
            </a:r>
          </a:p>
        </p:txBody>
      </p:sp>
      <p:grpSp>
        <p:nvGrpSpPr>
          <p:cNvPr id="17425" name="Group 17"/>
          <p:cNvGrpSpPr>
            <a:grpSpLocks/>
          </p:cNvGrpSpPr>
          <p:nvPr/>
        </p:nvGrpSpPr>
        <p:grpSpPr bwMode="auto">
          <a:xfrm>
            <a:off x="1490663" y="3038475"/>
            <a:ext cx="6203950" cy="588963"/>
            <a:chOff x="939" y="1914"/>
            <a:chExt cx="3908" cy="371"/>
          </a:xfrm>
        </p:grpSpPr>
        <p:pic>
          <p:nvPicPr>
            <p:cNvPr id="10354" name="Picture 1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" y="2073"/>
              <a:ext cx="39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55" name="Freeform 19"/>
            <p:cNvSpPr>
              <a:spLocks/>
            </p:cNvSpPr>
            <p:nvPr/>
          </p:nvSpPr>
          <p:spPr bwMode="auto">
            <a:xfrm>
              <a:off x="987" y="1914"/>
              <a:ext cx="3809" cy="209"/>
            </a:xfrm>
            <a:custGeom>
              <a:avLst/>
              <a:gdLst>
                <a:gd name="T0" fmla="*/ 0 w 3811"/>
                <a:gd name="T1" fmla="*/ 212 h 208"/>
                <a:gd name="T2" fmla="*/ 2524 w 3811"/>
                <a:gd name="T3" fmla="*/ 0 h 208"/>
                <a:gd name="T4" fmla="*/ 3796 w 3811"/>
                <a:gd name="T5" fmla="*/ 0 h 208"/>
                <a:gd name="T6" fmla="*/ 3803 w 3811"/>
                <a:gd name="T7" fmla="*/ 212 h 208"/>
                <a:gd name="T8" fmla="*/ 0 w 3811"/>
                <a:gd name="T9" fmla="*/ 212 h 2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11" h="208">
                  <a:moveTo>
                    <a:pt x="0" y="208"/>
                  </a:moveTo>
                  <a:lnTo>
                    <a:pt x="2528" y="0"/>
                  </a:lnTo>
                  <a:lnTo>
                    <a:pt x="3804" y="0"/>
                  </a:lnTo>
                  <a:lnTo>
                    <a:pt x="3811" y="208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CCCC"/>
            </a:solidFill>
            <a:ln w="63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4567238" y="3625850"/>
            <a:ext cx="38735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四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千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吃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饱</a:t>
            </a:r>
            <a:endParaRPr kumimoji="1" lang="zh-TW" altLang="en-US" sz="16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6111875" y="5708650"/>
            <a:ext cx="1514475" cy="20955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10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耶 路 撒 冷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5033963" y="5708650"/>
            <a:ext cx="1077912" cy="2095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700" dirty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该撒利亚腓立比、黑门山</a:t>
            </a:r>
            <a:endParaRPr kumimoji="1" lang="zh-TW" altLang="en-US" sz="700" dirty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4926013" y="5708650"/>
            <a:ext cx="107950" cy="2095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7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加</a:t>
            </a:r>
          </a:p>
        </p:txBody>
      </p:sp>
      <p:grpSp>
        <p:nvGrpSpPr>
          <p:cNvPr id="17432" name="Group 24"/>
          <p:cNvGrpSpPr>
            <a:grpSpLocks/>
          </p:cNvGrpSpPr>
          <p:nvPr/>
        </p:nvGrpSpPr>
        <p:grpSpPr bwMode="auto">
          <a:xfrm>
            <a:off x="1189038" y="5980113"/>
            <a:ext cx="6237287" cy="765175"/>
            <a:chOff x="749" y="3767"/>
            <a:chExt cx="3929" cy="482"/>
          </a:xfrm>
        </p:grpSpPr>
        <p:sp>
          <p:nvSpPr>
            <p:cNvPr id="10324" name="Rectangle 25"/>
            <p:cNvSpPr>
              <a:spLocks noChangeArrowheads="1"/>
            </p:cNvSpPr>
            <p:nvPr/>
          </p:nvSpPr>
          <p:spPr bwMode="auto">
            <a:xfrm>
              <a:off x="1809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25" name="Rectangle 26"/>
            <p:cNvSpPr>
              <a:spLocks noChangeArrowheads="1"/>
            </p:cNvSpPr>
            <p:nvPr/>
          </p:nvSpPr>
          <p:spPr bwMode="auto">
            <a:xfrm>
              <a:off x="1961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26" name="Rectangle 27"/>
            <p:cNvSpPr>
              <a:spLocks noChangeArrowheads="1"/>
            </p:cNvSpPr>
            <p:nvPr/>
          </p:nvSpPr>
          <p:spPr bwMode="auto">
            <a:xfrm>
              <a:off x="2116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27" name="Rectangle 28"/>
            <p:cNvSpPr>
              <a:spLocks noChangeArrowheads="1"/>
            </p:cNvSpPr>
            <p:nvPr/>
          </p:nvSpPr>
          <p:spPr bwMode="auto">
            <a:xfrm>
              <a:off x="2699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28" name="Rectangle 29"/>
            <p:cNvSpPr>
              <a:spLocks noChangeArrowheads="1"/>
            </p:cNvSpPr>
            <p:nvPr/>
          </p:nvSpPr>
          <p:spPr bwMode="auto">
            <a:xfrm>
              <a:off x="2924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29" name="Rectangle 30"/>
            <p:cNvSpPr>
              <a:spLocks noChangeArrowheads="1"/>
            </p:cNvSpPr>
            <p:nvPr/>
          </p:nvSpPr>
          <p:spPr bwMode="auto">
            <a:xfrm>
              <a:off x="3152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0" name="Rectangle 31"/>
            <p:cNvSpPr>
              <a:spLocks noChangeArrowheads="1"/>
            </p:cNvSpPr>
            <p:nvPr/>
          </p:nvSpPr>
          <p:spPr bwMode="auto">
            <a:xfrm>
              <a:off x="3345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1" name="Rectangle 32"/>
            <p:cNvSpPr>
              <a:spLocks noChangeArrowheads="1"/>
            </p:cNvSpPr>
            <p:nvPr/>
          </p:nvSpPr>
          <p:spPr bwMode="auto">
            <a:xfrm>
              <a:off x="3525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2" name="Rectangle 33"/>
            <p:cNvSpPr>
              <a:spLocks noChangeArrowheads="1"/>
            </p:cNvSpPr>
            <p:nvPr/>
          </p:nvSpPr>
          <p:spPr bwMode="auto">
            <a:xfrm>
              <a:off x="3707" y="3806"/>
              <a:ext cx="128" cy="10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3" name="Rectangle 34"/>
            <p:cNvSpPr>
              <a:spLocks noChangeArrowheads="1"/>
            </p:cNvSpPr>
            <p:nvPr/>
          </p:nvSpPr>
          <p:spPr bwMode="auto">
            <a:xfrm>
              <a:off x="1809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4" name="Rectangle 35"/>
            <p:cNvSpPr>
              <a:spLocks noChangeArrowheads="1"/>
            </p:cNvSpPr>
            <p:nvPr/>
          </p:nvSpPr>
          <p:spPr bwMode="auto">
            <a:xfrm>
              <a:off x="1961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5" name="Rectangle 36"/>
            <p:cNvSpPr>
              <a:spLocks noChangeArrowheads="1"/>
            </p:cNvSpPr>
            <p:nvPr/>
          </p:nvSpPr>
          <p:spPr bwMode="auto">
            <a:xfrm>
              <a:off x="2116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6" name="Rectangle 37"/>
            <p:cNvSpPr>
              <a:spLocks noChangeArrowheads="1"/>
            </p:cNvSpPr>
            <p:nvPr/>
          </p:nvSpPr>
          <p:spPr bwMode="auto">
            <a:xfrm>
              <a:off x="2699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7" name="Rectangle 38"/>
            <p:cNvSpPr>
              <a:spLocks noChangeArrowheads="1"/>
            </p:cNvSpPr>
            <p:nvPr/>
          </p:nvSpPr>
          <p:spPr bwMode="auto">
            <a:xfrm>
              <a:off x="2924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8" name="Rectangle 39"/>
            <p:cNvSpPr>
              <a:spLocks noChangeArrowheads="1"/>
            </p:cNvSpPr>
            <p:nvPr/>
          </p:nvSpPr>
          <p:spPr bwMode="auto">
            <a:xfrm>
              <a:off x="3152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9" name="Rectangle 40"/>
            <p:cNvSpPr>
              <a:spLocks noChangeArrowheads="1"/>
            </p:cNvSpPr>
            <p:nvPr/>
          </p:nvSpPr>
          <p:spPr bwMode="auto">
            <a:xfrm>
              <a:off x="3345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0" name="Rectangle 41"/>
            <p:cNvSpPr>
              <a:spLocks noChangeArrowheads="1"/>
            </p:cNvSpPr>
            <p:nvPr/>
          </p:nvSpPr>
          <p:spPr bwMode="auto">
            <a:xfrm>
              <a:off x="3525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1" name="Rectangle 42"/>
            <p:cNvSpPr>
              <a:spLocks noChangeArrowheads="1"/>
            </p:cNvSpPr>
            <p:nvPr/>
          </p:nvSpPr>
          <p:spPr bwMode="auto">
            <a:xfrm>
              <a:off x="3707" y="3908"/>
              <a:ext cx="128" cy="102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2" name="Rectangle 43"/>
            <p:cNvSpPr>
              <a:spLocks noChangeArrowheads="1"/>
            </p:cNvSpPr>
            <p:nvPr/>
          </p:nvSpPr>
          <p:spPr bwMode="auto">
            <a:xfrm>
              <a:off x="1809" y="4011"/>
              <a:ext cx="128" cy="1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3" name="Rectangle 44"/>
            <p:cNvSpPr>
              <a:spLocks noChangeArrowheads="1"/>
            </p:cNvSpPr>
            <p:nvPr/>
          </p:nvSpPr>
          <p:spPr bwMode="auto">
            <a:xfrm>
              <a:off x="3152" y="4010"/>
              <a:ext cx="128" cy="1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4" name="Rectangle 45"/>
            <p:cNvSpPr>
              <a:spLocks noChangeArrowheads="1"/>
            </p:cNvSpPr>
            <p:nvPr/>
          </p:nvSpPr>
          <p:spPr bwMode="auto">
            <a:xfrm>
              <a:off x="3345" y="4010"/>
              <a:ext cx="128" cy="1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5" name="Rectangle 46"/>
            <p:cNvSpPr>
              <a:spLocks noChangeArrowheads="1"/>
            </p:cNvSpPr>
            <p:nvPr/>
          </p:nvSpPr>
          <p:spPr bwMode="auto">
            <a:xfrm>
              <a:off x="3525" y="4011"/>
              <a:ext cx="128" cy="1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6" name="Rectangle 47"/>
            <p:cNvSpPr>
              <a:spLocks noChangeArrowheads="1"/>
            </p:cNvSpPr>
            <p:nvPr/>
          </p:nvSpPr>
          <p:spPr bwMode="auto">
            <a:xfrm>
              <a:off x="3707" y="4010"/>
              <a:ext cx="128" cy="10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7" name="Rectangle 48"/>
            <p:cNvSpPr>
              <a:spLocks noChangeArrowheads="1"/>
            </p:cNvSpPr>
            <p:nvPr/>
          </p:nvSpPr>
          <p:spPr bwMode="auto">
            <a:xfrm>
              <a:off x="1809" y="4112"/>
              <a:ext cx="128" cy="10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8" name="Rectangle 49"/>
            <p:cNvSpPr>
              <a:spLocks noChangeArrowheads="1"/>
            </p:cNvSpPr>
            <p:nvPr/>
          </p:nvSpPr>
          <p:spPr bwMode="auto">
            <a:xfrm>
              <a:off x="3902" y="4113"/>
              <a:ext cx="128" cy="10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9" name="Rectangle 50"/>
            <p:cNvSpPr>
              <a:spLocks noChangeArrowheads="1"/>
            </p:cNvSpPr>
            <p:nvPr/>
          </p:nvSpPr>
          <p:spPr bwMode="auto">
            <a:xfrm>
              <a:off x="4059" y="4113"/>
              <a:ext cx="128" cy="10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0" name="Rectangle 51"/>
            <p:cNvSpPr>
              <a:spLocks noChangeArrowheads="1"/>
            </p:cNvSpPr>
            <p:nvPr/>
          </p:nvSpPr>
          <p:spPr bwMode="auto">
            <a:xfrm>
              <a:off x="4228" y="4113"/>
              <a:ext cx="128" cy="10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1" name="Rectangle 52"/>
            <p:cNvSpPr>
              <a:spLocks noChangeArrowheads="1"/>
            </p:cNvSpPr>
            <p:nvPr/>
          </p:nvSpPr>
          <p:spPr bwMode="auto">
            <a:xfrm>
              <a:off x="4389" y="4113"/>
              <a:ext cx="128" cy="10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2" name="Rectangle 53"/>
            <p:cNvSpPr>
              <a:spLocks noChangeArrowheads="1"/>
            </p:cNvSpPr>
            <p:nvPr/>
          </p:nvSpPr>
          <p:spPr bwMode="auto">
            <a:xfrm>
              <a:off x="4550" y="4112"/>
              <a:ext cx="128" cy="10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3" name="Text Box 54"/>
            <p:cNvSpPr txBox="1">
              <a:spLocks noChangeArrowheads="1"/>
            </p:cNvSpPr>
            <p:nvPr/>
          </p:nvSpPr>
          <p:spPr bwMode="auto">
            <a:xfrm>
              <a:off x="749" y="3767"/>
              <a:ext cx="276" cy="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馬太</a:t>
              </a:r>
            </a:p>
            <a:p>
              <a:pPr eaLnBrk="1" hangingPunct="1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馬可</a:t>
              </a:r>
            </a:p>
            <a:p>
              <a:pPr eaLnBrk="1" hangingPunct="1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路加</a:t>
              </a:r>
            </a:p>
            <a:p>
              <a:pPr eaLnBrk="1" hangingPunct="1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約翰</a:t>
              </a:r>
            </a:p>
          </p:txBody>
        </p:sp>
      </p:grp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700088" y="3503613"/>
            <a:ext cx="447675" cy="1016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0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0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0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年</a:t>
            </a:r>
          </a:p>
        </p:txBody>
      </p:sp>
      <p:grpSp>
        <p:nvGrpSpPr>
          <p:cNvPr id="10264" name="Group 116"/>
          <p:cNvGrpSpPr>
            <a:grpSpLocks/>
          </p:cNvGrpSpPr>
          <p:nvPr/>
        </p:nvGrpSpPr>
        <p:grpSpPr bwMode="auto">
          <a:xfrm>
            <a:off x="447675" y="203200"/>
            <a:ext cx="8250238" cy="2841625"/>
            <a:chOff x="282" y="128"/>
            <a:chExt cx="5197" cy="1790"/>
          </a:xfrm>
        </p:grpSpPr>
        <p:sp>
          <p:nvSpPr>
            <p:cNvPr id="10271" name="Rectangle 117"/>
            <p:cNvSpPr>
              <a:spLocks noChangeArrowheads="1"/>
            </p:cNvSpPr>
            <p:nvPr/>
          </p:nvSpPr>
          <p:spPr bwMode="auto">
            <a:xfrm>
              <a:off x="4783" y="128"/>
              <a:ext cx="365" cy="1652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72" name="Rectangle 118"/>
            <p:cNvSpPr>
              <a:spLocks noChangeArrowheads="1"/>
            </p:cNvSpPr>
            <p:nvPr/>
          </p:nvSpPr>
          <p:spPr bwMode="auto">
            <a:xfrm>
              <a:off x="2245" y="128"/>
              <a:ext cx="1274" cy="1653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73" name="Rectangle 119"/>
            <p:cNvSpPr>
              <a:spLocks noChangeArrowheads="1"/>
            </p:cNvSpPr>
            <p:nvPr/>
          </p:nvSpPr>
          <p:spPr bwMode="auto">
            <a:xfrm>
              <a:off x="3510" y="128"/>
              <a:ext cx="1274" cy="1653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74" name="Rectangle 120"/>
            <p:cNvSpPr>
              <a:spLocks noChangeArrowheads="1"/>
            </p:cNvSpPr>
            <p:nvPr/>
          </p:nvSpPr>
          <p:spPr bwMode="auto">
            <a:xfrm>
              <a:off x="971" y="128"/>
              <a:ext cx="1274" cy="165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pic>
          <p:nvPicPr>
            <p:cNvPr id="10275" name="Picture 1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" y="554"/>
              <a:ext cx="519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6" name="AutoShape 122"/>
            <p:cNvSpPr>
              <a:spLocks noChangeArrowheads="1"/>
            </p:cNvSpPr>
            <p:nvPr/>
          </p:nvSpPr>
          <p:spPr bwMode="auto">
            <a:xfrm>
              <a:off x="1280" y="472"/>
              <a:ext cx="115" cy="122"/>
            </a:xfrm>
            <a:prstGeom prst="star8">
              <a:avLst>
                <a:gd name="adj" fmla="val 3825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77" name="AutoShape 123"/>
            <p:cNvSpPr>
              <a:spLocks noChangeArrowheads="1"/>
            </p:cNvSpPr>
            <p:nvPr/>
          </p:nvSpPr>
          <p:spPr bwMode="auto">
            <a:xfrm>
              <a:off x="5069" y="472"/>
              <a:ext cx="115" cy="122"/>
            </a:xfrm>
            <a:prstGeom prst="star8">
              <a:avLst>
                <a:gd name="adj" fmla="val 3825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78" name="Text Box 124"/>
            <p:cNvSpPr txBox="1">
              <a:spLocks noChangeArrowheads="1"/>
            </p:cNvSpPr>
            <p:nvPr/>
          </p:nvSpPr>
          <p:spPr bwMode="auto">
            <a:xfrm>
              <a:off x="935" y="768"/>
              <a:ext cx="24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受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浸</a:t>
              </a:r>
            </a:p>
          </p:txBody>
        </p:sp>
        <p:sp>
          <p:nvSpPr>
            <p:cNvPr id="10279" name="Text Box 125"/>
            <p:cNvSpPr txBox="1">
              <a:spLocks noChangeArrowheads="1"/>
            </p:cNvSpPr>
            <p:nvPr/>
          </p:nvSpPr>
          <p:spPr bwMode="auto">
            <a:xfrm>
              <a:off x="1217" y="772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尼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哥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底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母</a:t>
              </a:r>
            </a:p>
          </p:txBody>
        </p:sp>
        <p:sp>
          <p:nvSpPr>
            <p:cNvPr id="10280" name="AutoShape 126"/>
            <p:cNvSpPr>
              <a:spLocks noChangeArrowheads="1"/>
            </p:cNvSpPr>
            <p:nvPr/>
          </p:nvSpPr>
          <p:spPr bwMode="auto">
            <a:xfrm>
              <a:off x="4633" y="473"/>
              <a:ext cx="115" cy="122"/>
            </a:xfrm>
            <a:prstGeom prst="star8">
              <a:avLst>
                <a:gd name="adj" fmla="val 382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81" name="Text Box 127"/>
            <p:cNvSpPr txBox="1">
              <a:spLocks noChangeArrowheads="1"/>
            </p:cNvSpPr>
            <p:nvPr/>
          </p:nvSpPr>
          <p:spPr bwMode="auto">
            <a:xfrm>
              <a:off x="5014" y="768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受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難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活</a:t>
              </a:r>
            </a:p>
          </p:txBody>
        </p:sp>
        <p:sp>
          <p:nvSpPr>
            <p:cNvPr id="10282" name="Text Box 128"/>
            <p:cNvSpPr txBox="1">
              <a:spLocks noChangeArrowheads="1"/>
            </p:cNvSpPr>
            <p:nvPr/>
          </p:nvSpPr>
          <p:spPr bwMode="auto">
            <a:xfrm>
              <a:off x="5163" y="768"/>
              <a:ext cx="24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升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天</a:t>
              </a:r>
            </a:p>
          </p:txBody>
        </p:sp>
        <p:sp>
          <p:nvSpPr>
            <p:cNvPr id="10283" name="AutoShape 129"/>
            <p:cNvSpPr>
              <a:spLocks noChangeArrowheads="1"/>
            </p:cNvSpPr>
            <p:nvPr/>
          </p:nvSpPr>
          <p:spPr bwMode="auto">
            <a:xfrm>
              <a:off x="4782" y="1465"/>
              <a:ext cx="267" cy="103"/>
            </a:xfrm>
            <a:prstGeom prst="rightArrow">
              <a:avLst>
                <a:gd name="adj1" fmla="val 50000"/>
                <a:gd name="adj2" fmla="val 64806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84" name="Text Box 130"/>
            <p:cNvSpPr txBox="1">
              <a:spLocks noChangeArrowheads="1"/>
            </p:cNvSpPr>
            <p:nvPr/>
          </p:nvSpPr>
          <p:spPr bwMode="auto">
            <a:xfrm>
              <a:off x="4722" y="1518"/>
              <a:ext cx="676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kumimoji="1" lang="zh-TW" altLang="en-US" sz="14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向耶路撒冷</a:t>
              </a:r>
            </a:p>
          </p:txBody>
        </p:sp>
        <p:sp>
          <p:nvSpPr>
            <p:cNvPr id="10285" name="Text Box 131"/>
            <p:cNvSpPr txBox="1">
              <a:spLocks noChangeArrowheads="1"/>
            </p:cNvSpPr>
            <p:nvPr/>
          </p:nvSpPr>
          <p:spPr bwMode="auto">
            <a:xfrm>
              <a:off x="2064" y="768"/>
              <a:ext cx="244" cy="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撒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瑪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亞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婦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人</a:t>
              </a:r>
            </a:p>
          </p:txBody>
        </p:sp>
        <p:sp>
          <p:nvSpPr>
            <p:cNvPr id="10286" name="Text Box 132"/>
            <p:cNvSpPr txBox="1">
              <a:spLocks noChangeArrowheads="1"/>
            </p:cNvSpPr>
            <p:nvPr/>
          </p:nvSpPr>
          <p:spPr bwMode="auto">
            <a:xfrm>
              <a:off x="1076" y="163"/>
              <a:ext cx="1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8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第一年</a:t>
              </a:r>
              <a:r>
                <a:rPr kumimoji="1" lang="en-US" altLang="zh-TW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(</a:t>
              </a:r>
              <a:r>
                <a:rPr kumimoji="1" lang="zh-TW" altLang="en-US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未出名</a:t>
              </a:r>
              <a:r>
                <a:rPr kumimoji="1" lang="en-US" altLang="zh-TW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)</a:t>
              </a:r>
            </a:p>
          </p:txBody>
        </p:sp>
        <p:sp>
          <p:nvSpPr>
            <p:cNvPr id="10287" name="Text Box 133"/>
            <p:cNvSpPr txBox="1">
              <a:spLocks noChangeArrowheads="1"/>
            </p:cNvSpPr>
            <p:nvPr/>
          </p:nvSpPr>
          <p:spPr bwMode="auto">
            <a:xfrm>
              <a:off x="2415" y="163"/>
              <a:ext cx="9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8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第二年</a:t>
              </a:r>
              <a:r>
                <a:rPr kumimoji="1" lang="en-US" altLang="zh-TW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(</a:t>
              </a:r>
              <a:r>
                <a:rPr kumimoji="1" lang="zh-TW" altLang="en-US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出名</a:t>
              </a:r>
              <a:r>
                <a:rPr kumimoji="1" lang="en-US" altLang="zh-TW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)</a:t>
              </a:r>
            </a:p>
          </p:txBody>
        </p:sp>
        <p:sp>
          <p:nvSpPr>
            <p:cNvPr id="10288" name="Text Box 134"/>
            <p:cNvSpPr txBox="1">
              <a:spLocks noChangeArrowheads="1"/>
            </p:cNvSpPr>
            <p:nvPr/>
          </p:nvSpPr>
          <p:spPr bwMode="auto">
            <a:xfrm>
              <a:off x="3603" y="163"/>
              <a:ext cx="1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8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第三年</a:t>
              </a:r>
              <a:r>
                <a:rPr kumimoji="1" lang="en-US" altLang="zh-TW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(</a:t>
              </a:r>
              <a:r>
                <a:rPr kumimoji="1" lang="zh-TW" altLang="en-US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遭反對</a:t>
              </a:r>
              <a:r>
                <a:rPr kumimoji="1" lang="en-US" altLang="zh-TW" sz="1800">
                  <a:solidFill>
                    <a:srgbClr val="808080"/>
                  </a:solidFill>
                  <a:latin typeface="SimHei" pitchFamily="49" charset="-122"/>
                  <a:ea typeface="SimHei" pitchFamily="49" charset="-122"/>
                </a:rPr>
                <a:t>)</a:t>
              </a:r>
            </a:p>
          </p:txBody>
        </p:sp>
        <p:sp>
          <p:nvSpPr>
            <p:cNvPr id="10289" name="Text Box 135"/>
            <p:cNvSpPr txBox="1">
              <a:spLocks noChangeArrowheads="1"/>
            </p:cNvSpPr>
            <p:nvPr/>
          </p:nvSpPr>
          <p:spPr bwMode="auto">
            <a:xfrm>
              <a:off x="4787" y="163"/>
              <a:ext cx="6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8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最後半年</a:t>
              </a:r>
            </a:p>
          </p:txBody>
        </p:sp>
        <p:sp>
          <p:nvSpPr>
            <p:cNvPr id="10290" name="Rectangle 136"/>
            <p:cNvSpPr>
              <a:spLocks noChangeArrowheads="1"/>
            </p:cNvSpPr>
            <p:nvPr/>
          </p:nvSpPr>
          <p:spPr bwMode="auto">
            <a:xfrm>
              <a:off x="2629" y="1781"/>
              <a:ext cx="1435" cy="13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endParaRPr>
            </a:p>
          </p:txBody>
        </p:sp>
        <p:sp>
          <p:nvSpPr>
            <p:cNvPr id="10291" name="Rectangle 137"/>
            <p:cNvSpPr>
              <a:spLocks noChangeArrowheads="1"/>
            </p:cNvSpPr>
            <p:nvPr/>
          </p:nvSpPr>
          <p:spPr bwMode="auto">
            <a:xfrm>
              <a:off x="4059" y="1781"/>
              <a:ext cx="152" cy="1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endParaRPr>
            </a:p>
          </p:txBody>
        </p:sp>
        <p:sp>
          <p:nvSpPr>
            <p:cNvPr id="10292" name="Rectangle 138"/>
            <p:cNvSpPr>
              <a:spLocks noChangeArrowheads="1"/>
            </p:cNvSpPr>
            <p:nvPr/>
          </p:nvSpPr>
          <p:spPr bwMode="auto">
            <a:xfrm>
              <a:off x="4786" y="1781"/>
              <a:ext cx="289" cy="132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比利亞</a:t>
              </a:r>
            </a:p>
          </p:txBody>
        </p:sp>
        <p:sp>
          <p:nvSpPr>
            <p:cNvPr id="10293" name="Rectangle 139"/>
            <p:cNvSpPr>
              <a:spLocks noChangeArrowheads="1"/>
            </p:cNvSpPr>
            <p:nvPr/>
          </p:nvSpPr>
          <p:spPr bwMode="auto">
            <a:xfrm>
              <a:off x="5074" y="1781"/>
              <a:ext cx="71" cy="13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endParaRPr>
            </a:p>
          </p:txBody>
        </p:sp>
        <p:sp>
          <p:nvSpPr>
            <p:cNvPr id="10294" name="Text Box 140"/>
            <p:cNvSpPr txBox="1">
              <a:spLocks noChangeArrowheads="1"/>
            </p:cNvSpPr>
            <p:nvPr/>
          </p:nvSpPr>
          <p:spPr bwMode="auto">
            <a:xfrm>
              <a:off x="1091" y="772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迦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拿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婚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宴</a:t>
              </a:r>
            </a:p>
          </p:txBody>
        </p:sp>
        <p:sp>
          <p:nvSpPr>
            <p:cNvPr id="10295" name="Rectangle 141"/>
            <p:cNvSpPr>
              <a:spLocks noChangeArrowheads="1"/>
            </p:cNvSpPr>
            <p:nvPr/>
          </p:nvSpPr>
          <p:spPr bwMode="auto">
            <a:xfrm>
              <a:off x="2558" y="1781"/>
              <a:ext cx="71" cy="13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endParaRPr>
            </a:p>
          </p:txBody>
        </p:sp>
        <p:sp>
          <p:nvSpPr>
            <p:cNvPr id="10296" name="Rectangle 142"/>
            <p:cNvSpPr>
              <a:spLocks noChangeArrowheads="1"/>
            </p:cNvSpPr>
            <p:nvPr/>
          </p:nvSpPr>
          <p:spPr bwMode="auto">
            <a:xfrm>
              <a:off x="3046" y="1764"/>
              <a:ext cx="4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加 利 利</a:t>
              </a:r>
            </a:p>
          </p:txBody>
        </p:sp>
        <p:sp>
          <p:nvSpPr>
            <p:cNvPr id="10297" name="Text Box 143"/>
            <p:cNvSpPr txBox="1">
              <a:spLocks noChangeArrowheads="1"/>
            </p:cNvSpPr>
            <p:nvPr/>
          </p:nvSpPr>
          <p:spPr bwMode="auto">
            <a:xfrm>
              <a:off x="1643" y="768"/>
              <a:ext cx="244" cy="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門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徒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為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人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施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洗</a:t>
              </a:r>
            </a:p>
          </p:txBody>
        </p:sp>
        <p:sp>
          <p:nvSpPr>
            <p:cNvPr id="10298" name="Rectangle 144"/>
            <p:cNvSpPr>
              <a:spLocks noChangeArrowheads="1"/>
            </p:cNvSpPr>
            <p:nvPr/>
          </p:nvSpPr>
          <p:spPr bwMode="auto">
            <a:xfrm flipH="1">
              <a:off x="4448" y="1781"/>
              <a:ext cx="338" cy="13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耶路撒冷</a:t>
              </a:r>
            </a:p>
          </p:txBody>
        </p:sp>
        <p:sp>
          <p:nvSpPr>
            <p:cNvPr id="10299" name="AutoShape 145"/>
            <p:cNvSpPr>
              <a:spLocks noChangeArrowheads="1"/>
            </p:cNvSpPr>
            <p:nvPr/>
          </p:nvSpPr>
          <p:spPr bwMode="auto">
            <a:xfrm>
              <a:off x="2547" y="472"/>
              <a:ext cx="115" cy="122"/>
            </a:xfrm>
            <a:prstGeom prst="star8">
              <a:avLst>
                <a:gd name="adj" fmla="val 3825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00" name="Text Box 146"/>
            <p:cNvSpPr txBox="1">
              <a:spLocks noChangeArrowheads="1"/>
            </p:cNvSpPr>
            <p:nvPr/>
          </p:nvSpPr>
          <p:spPr bwMode="auto">
            <a:xfrm>
              <a:off x="2475" y="768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畢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士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大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池</a:t>
              </a:r>
            </a:p>
          </p:txBody>
        </p:sp>
        <p:sp>
          <p:nvSpPr>
            <p:cNvPr id="10301" name="Text Box 147"/>
            <p:cNvSpPr txBox="1">
              <a:spLocks noChangeArrowheads="1"/>
            </p:cNvSpPr>
            <p:nvPr/>
          </p:nvSpPr>
          <p:spPr bwMode="auto">
            <a:xfrm>
              <a:off x="2690" y="772"/>
              <a:ext cx="244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立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十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二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使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徒</a:t>
              </a:r>
            </a:p>
          </p:txBody>
        </p:sp>
        <p:sp>
          <p:nvSpPr>
            <p:cNvPr id="10302" name="Text Box 148"/>
            <p:cNvSpPr txBox="1">
              <a:spLocks noChangeArrowheads="1"/>
            </p:cNvSpPr>
            <p:nvPr/>
          </p:nvSpPr>
          <p:spPr bwMode="auto">
            <a:xfrm>
              <a:off x="2839" y="772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山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上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寶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訓</a:t>
              </a:r>
            </a:p>
          </p:txBody>
        </p:sp>
        <p:sp>
          <p:nvSpPr>
            <p:cNvPr id="10303" name="Text Box 149"/>
            <p:cNvSpPr txBox="1">
              <a:spLocks noChangeArrowheads="1"/>
            </p:cNvSpPr>
            <p:nvPr/>
          </p:nvSpPr>
          <p:spPr bwMode="auto">
            <a:xfrm>
              <a:off x="2339" y="772"/>
              <a:ext cx="244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呼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召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四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門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徒</a:t>
              </a:r>
            </a:p>
          </p:txBody>
        </p:sp>
        <p:sp>
          <p:nvSpPr>
            <p:cNvPr id="10304" name="Text Box 150"/>
            <p:cNvSpPr txBox="1">
              <a:spLocks noChangeArrowheads="1"/>
            </p:cNvSpPr>
            <p:nvPr/>
          </p:nvSpPr>
          <p:spPr bwMode="auto">
            <a:xfrm>
              <a:off x="3285" y="772"/>
              <a:ext cx="244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十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二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使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徒</a:t>
              </a:r>
            </a:p>
          </p:txBody>
        </p:sp>
        <p:sp>
          <p:nvSpPr>
            <p:cNvPr id="10305" name="Text Box 151"/>
            <p:cNvSpPr txBox="1">
              <a:spLocks noChangeArrowheads="1"/>
            </p:cNvSpPr>
            <p:nvPr/>
          </p:nvSpPr>
          <p:spPr bwMode="auto">
            <a:xfrm>
              <a:off x="3128" y="772"/>
              <a:ext cx="244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國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的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比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喻</a:t>
              </a:r>
            </a:p>
          </p:txBody>
        </p:sp>
        <p:sp>
          <p:nvSpPr>
            <p:cNvPr id="10306" name="AutoShape 152"/>
            <p:cNvSpPr>
              <a:spLocks noChangeArrowheads="1"/>
            </p:cNvSpPr>
            <p:nvPr/>
          </p:nvSpPr>
          <p:spPr bwMode="auto">
            <a:xfrm>
              <a:off x="3808" y="478"/>
              <a:ext cx="115" cy="122"/>
            </a:xfrm>
            <a:prstGeom prst="star8">
              <a:avLst>
                <a:gd name="adj" fmla="val 3825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07" name="Text Box 153"/>
            <p:cNvSpPr txBox="1">
              <a:spLocks noChangeArrowheads="1"/>
            </p:cNvSpPr>
            <p:nvPr/>
          </p:nvSpPr>
          <p:spPr bwMode="auto">
            <a:xfrm>
              <a:off x="3675" y="768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五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餅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二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魚</a:t>
              </a:r>
            </a:p>
          </p:txBody>
        </p:sp>
        <p:sp>
          <p:nvSpPr>
            <p:cNvPr id="10308" name="Text Box 154"/>
            <p:cNvSpPr txBox="1">
              <a:spLocks noChangeArrowheads="1"/>
            </p:cNvSpPr>
            <p:nvPr/>
          </p:nvSpPr>
          <p:spPr bwMode="auto">
            <a:xfrm>
              <a:off x="3989" y="768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推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羅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西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頓</a:t>
              </a:r>
            </a:p>
          </p:txBody>
        </p:sp>
        <p:sp>
          <p:nvSpPr>
            <p:cNvPr id="10309" name="Text Box 155"/>
            <p:cNvSpPr txBox="1">
              <a:spLocks noChangeArrowheads="1"/>
            </p:cNvSpPr>
            <p:nvPr/>
          </p:nvSpPr>
          <p:spPr bwMode="auto">
            <a:xfrm>
              <a:off x="4252" y="768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登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山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變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像</a:t>
              </a:r>
            </a:p>
          </p:txBody>
        </p:sp>
        <p:sp>
          <p:nvSpPr>
            <p:cNvPr id="10310" name="Text Box 156"/>
            <p:cNvSpPr txBox="1">
              <a:spLocks noChangeArrowheads="1"/>
            </p:cNvSpPr>
            <p:nvPr/>
          </p:nvSpPr>
          <p:spPr bwMode="auto">
            <a:xfrm>
              <a:off x="4375" y="768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活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水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江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CC0000"/>
                  </a:solidFill>
                  <a:latin typeface="SimHei" pitchFamily="49" charset="-122"/>
                  <a:ea typeface="SimHei" pitchFamily="49" charset="-122"/>
                </a:rPr>
                <a:t>河</a:t>
              </a:r>
            </a:p>
          </p:txBody>
        </p:sp>
        <p:sp>
          <p:nvSpPr>
            <p:cNvPr id="10311" name="AutoShape 157"/>
            <p:cNvSpPr>
              <a:spLocks noChangeArrowheads="1"/>
            </p:cNvSpPr>
            <p:nvPr/>
          </p:nvSpPr>
          <p:spPr bwMode="auto">
            <a:xfrm>
              <a:off x="4410" y="472"/>
              <a:ext cx="115" cy="122"/>
            </a:xfrm>
            <a:prstGeom prst="star8">
              <a:avLst>
                <a:gd name="adj" fmla="val 3825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12" name="Text Box 158"/>
            <p:cNvSpPr txBox="1">
              <a:spLocks noChangeArrowheads="1"/>
            </p:cNvSpPr>
            <p:nvPr/>
          </p:nvSpPr>
          <p:spPr bwMode="auto">
            <a:xfrm>
              <a:off x="4752" y="772"/>
              <a:ext cx="24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七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十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人</a:t>
              </a:r>
            </a:p>
          </p:txBody>
        </p:sp>
        <p:sp>
          <p:nvSpPr>
            <p:cNvPr id="10313" name="Rectangle 159"/>
            <p:cNvSpPr>
              <a:spLocks noChangeArrowheads="1"/>
            </p:cNvSpPr>
            <p:nvPr/>
          </p:nvSpPr>
          <p:spPr bwMode="auto">
            <a:xfrm>
              <a:off x="1488" y="1781"/>
              <a:ext cx="658" cy="132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猶 太</a:t>
              </a:r>
            </a:p>
          </p:txBody>
        </p:sp>
        <p:sp>
          <p:nvSpPr>
            <p:cNvPr id="10314" name="Rectangle 160"/>
            <p:cNvSpPr>
              <a:spLocks noChangeArrowheads="1"/>
            </p:cNvSpPr>
            <p:nvPr/>
          </p:nvSpPr>
          <p:spPr bwMode="auto">
            <a:xfrm>
              <a:off x="975" y="1781"/>
              <a:ext cx="93" cy="132"/>
            </a:xfrm>
            <a:prstGeom prst="rect">
              <a:avLst/>
            </a:prstGeom>
            <a:solidFill>
              <a:srgbClr val="66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約</a:t>
              </a:r>
            </a:p>
          </p:txBody>
        </p:sp>
        <p:sp>
          <p:nvSpPr>
            <p:cNvPr id="10315" name="Rectangle 161"/>
            <p:cNvSpPr>
              <a:spLocks noChangeArrowheads="1"/>
            </p:cNvSpPr>
            <p:nvPr/>
          </p:nvSpPr>
          <p:spPr bwMode="auto">
            <a:xfrm>
              <a:off x="1291" y="1781"/>
              <a:ext cx="197" cy="13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耶</a:t>
              </a:r>
            </a:p>
          </p:txBody>
        </p:sp>
        <p:sp>
          <p:nvSpPr>
            <p:cNvPr id="10316" name="Rectangle 162"/>
            <p:cNvSpPr>
              <a:spLocks noChangeArrowheads="1"/>
            </p:cNvSpPr>
            <p:nvPr/>
          </p:nvSpPr>
          <p:spPr bwMode="auto">
            <a:xfrm>
              <a:off x="1193" y="1781"/>
              <a:ext cx="98" cy="13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加</a:t>
              </a:r>
            </a:p>
          </p:txBody>
        </p:sp>
        <p:sp>
          <p:nvSpPr>
            <p:cNvPr id="10317" name="Rectangle 163"/>
            <p:cNvSpPr>
              <a:spLocks noChangeArrowheads="1"/>
            </p:cNvSpPr>
            <p:nvPr/>
          </p:nvSpPr>
          <p:spPr bwMode="auto">
            <a:xfrm>
              <a:off x="1070" y="1781"/>
              <a:ext cx="36" cy="132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endParaRPr>
            </a:p>
          </p:txBody>
        </p:sp>
        <p:sp>
          <p:nvSpPr>
            <p:cNvPr id="10318" name="Rectangle 164"/>
            <p:cNvSpPr>
              <a:spLocks noChangeArrowheads="1"/>
            </p:cNvSpPr>
            <p:nvPr/>
          </p:nvSpPr>
          <p:spPr bwMode="auto">
            <a:xfrm>
              <a:off x="4212" y="1781"/>
              <a:ext cx="36" cy="13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endParaRPr>
            </a:p>
          </p:txBody>
        </p:sp>
        <p:sp>
          <p:nvSpPr>
            <p:cNvPr id="10319" name="Rectangle 165"/>
            <p:cNvSpPr>
              <a:spLocks noChangeArrowheads="1"/>
            </p:cNvSpPr>
            <p:nvPr/>
          </p:nvSpPr>
          <p:spPr bwMode="auto">
            <a:xfrm>
              <a:off x="1107" y="1781"/>
              <a:ext cx="84" cy="132"/>
            </a:xfrm>
            <a:prstGeom prst="rect">
              <a:avLst/>
            </a:prstGeom>
            <a:solidFill>
              <a:srgbClr val="66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9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約</a:t>
              </a:r>
            </a:p>
          </p:txBody>
        </p:sp>
        <p:sp>
          <p:nvSpPr>
            <p:cNvPr id="10320" name="Rectangle 166"/>
            <p:cNvSpPr>
              <a:spLocks noChangeArrowheads="1"/>
            </p:cNvSpPr>
            <p:nvPr/>
          </p:nvSpPr>
          <p:spPr bwMode="auto">
            <a:xfrm>
              <a:off x="2233" y="1781"/>
              <a:ext cx="325" cy="13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0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加利利</a:t>
              </a:r>
            </a:p>
          </p:txBody>
        </p:sp>
        <p:sp>
          <p:nvSpPr>
            <p:cNvPr id="10321" name="Rectangle 167"/>
            <p:cNvSpPr>
              <a:spLocks noChangeArrowheads="1"/>
            </p:cNvSpPr>
            <p:nvPr/>
          </p:nvSpPr>
          <p:spPr bwMode="auto">
            <a:xfrm>
              <a:off x="4249" y="1781"/>
              <a:ext cx="197" cy="1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endParaRPr>
            </a:p>
          </p:txBody>
        </p:sp>
        <p:sp>
          <p:nvSpPr>
            <p:cNvPr id="10322" name="Text Box 168"/>
            <p:cNvSpPr txBox="1">
              <a:spLocks noChangeArrowheads="1"/>
            </p:cNvSpPr>
            <p:nvPr/>
          </p:nvSpPr>
          <p:spPr bwMode="auto">
            <a:xfrm>
              <a:off x="4127" y="767"/>
              <a:ext cx="244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彼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得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獲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啟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16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示</a:t>
              </a:r>
            </a:p>
          </p:txBody>
        </p:sp>
        <p:sp>
          <p:nvSpPr>
            <p:cNvPr id="10323" name="Rectangle 169"/>
            <p:cNvSpPr>
              <a:spLocks noChangeArrowheads="1"/>
            </p:cNvSpPr>
            <p:nvPr/>
          </p:nvSpPr>
          <p:spPr bwMode="auto">
            <a:xfrm>
              <a:off x="2147" y="1781"/>
              <a:ext cx="85" cy="1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1" lang="zh-TW" altLang="en-US" sz="900">
                  <a:solidFill>
                    <a:srgbClr val="000000"/>
                  </a:solidFill>
                  <a:latin typeface="SimHei" pitchFamily="49" charset="-122"/>
                  <a:ea typeface="SimHei" pitchFamily="49" charset="-122"/>
                </a:rPr>
                <a:t>撒</a:t>
              </a:r>
            </a:p>
          </p:txBody>
        </p:sp>
      </p:grpSp>
      <p:sp>
        <p:nvSpPr>
          <p:cNvPr id="10265" name="AutoShape 170"/>
          <p:cNvSpPr>
            <a:spLocks noChangeArrowheads="1"/>
          </p:cNvSpPr>
          <p:nvPr/>
        </p:nvSpPr>
        <p:spPr bwMode="auto">
          <a:xfrm>
            <a:off x="8005763" y="3487738"/>
            <a:ext cx="182562" cy="193675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266" name="AutoShape 171"/>
          <p:cNvSpPr>
            <a:spLocks noChangeArrowheads="1"/>
          </p:cNvSpPr>
          <p:nvPr/>
        </p:nvSpPr>
        <p:spPr bwMode="auto">
          <a:xfrm>
            <a:off x="8005763" y="3830638"/>
            <a:ext cx="182562" cy="193675"/>
          </a:xfrm>
          <a:prstGeom prst="star8">
            <a:avLst>
              <a:gd name="adj" fmla="val 38250"/>
            </a:avLst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267" name="AutoShape 172"/>
          <p:cNvSpPr>
            <a:spLocks noChangeArrowheads="1"/>
          </p:cNvSpPr>
          <p:nvPr/>
        </p:nvSpPr>
        <p:spPr bwMode="auto">
          <a:xfrm>
            <a:off x="8005763" y="4175125"/>
            <a:ext cx="182562" cy="193675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268" name="Text Box 173"/>
          <p:cNvSpPr txBox="1">
            <a:spLocks noChangeArrowheads="1"/>
          </p:cNvSpPr>
          <p:nvPr/>
        </p:nvSpPr>
        <p:spPr bwMode="auto">
          <a:xfrm>
            <a:off x="8180388" y="3394075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逾越节</a:t>
            </a:r>
          </a:p>
        </p:txBody>
      </p:sp>
      <p:sp>
        <p:nvSpPr>
          <p:cNvPr id="10269" name="Text Box 174"/>
          <p:cNvSpPr txBox="1">
            <a:spLocks noChangeArrowheads="1"/>
          </p:cNvSpPr>
          <p:nvPr/>
        </p:nvSpPr>
        <p:spPr bwMode="auto">
          <a:xfrm>
            <a:off x="8180388" y="37465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住棚节</a:t>
            </a:r>
          </a:p>
        </p:txBody>
      </p:sp>
      <p:sp>
        <p:nvSpPr>
          <p:cNvPr id="10270" name="Text Box 175"/>
          <p:cNvSpPr txBox="1">
            <a:spLocks noChangeArrowheads="1"/>
          </p:cNvSpPr>
          <p:nvPr/>
        </p:nvSpPr>
        <p:spPr bwMode="auto">
          <a:xfrm>
            <a:off x="8180388" y="4075113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修殿节</a:t>
            </a:r>
          </a:p>
        </p:txBody>
      </p:sp>
    </p:spTree>
    <p:extLst>
      <p:ext uri="{BB962C8B-B14F-4D97-AF65-F5344CB8AC3E}">
        <p14:creationId xmlns:p14="http://schemas.microsoft.com/office/powerpoint/2010/main" val="148636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/>
      <p:bldP spid="17412" grpId="0"/>
      <p:bldP spid="17413" grpId="0"/>
      <p:bldP spid="17414" grpId="0"/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 animBg="1"/>
      <p:bldP spid="17423" grpId="0"/>
      <p:bldP spid="17424" grpId="0"/>
      <p:bldP spid="17428" grpId="0"/>
      <p:bldP spid="17429" grpId="0" animBg="1"/>
      <p:bldP spid="17430" grpId="0" animBg="1"/>
      <p:bldP spid="17431" grpId="0" animBg="1"/>
      <p:bldP spid="1746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2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zh-CN" altLang="en-US" sz="3600" dirty="0">
                <a:solidFill>
                  <a:srgbClr val="00B0F0"/>
                </a:solidFill>
              </a:rPr>
              <a:t>比较外邦人的君王制度和基督徒的管理哲学</a:t>
            </a:r>
            <a:endParaRPr lang="en-US" sz="36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228600" y="1241792"/>
            <a:ext cx="8778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「凡自己谦卑像这小孩子的，他在天国裏就是最大的。」</a:t>
            </a:r>
            <a:r>
              <a:rPr lang="en-US" altLang="zh-CN" sz="2000" dirty="0">
                <a:solidFill>
                  <a:srgbClr val="FF0000"/>
                </a:solidFill>
              </a:rPr>
              <a:t>(</a:t>
            </a:r>
            <a:r>
              <a:rPr lang="zh-CN" altLang="en-US" sz="2000" dirty="0">
                <a:solidFill>
                  <a:srgbClr val="FF0000"/>
                </a:solidFill>
              </a:rPr>
              <a:t>太 </a:t>
            </a:r>
            <a:r>
              <a:rPr lang="en-US" altLang="zh-CN" sz="2000" dirty="0">
                <a:solidFill>
                  <a:srgbClr val="FF0000"/>
                </a:solidFill>
              </a:rPr>
              <a:t>18:4</a:t>
            </a:r>
            <a:r>
              <a:rPr lang="en-US" altLang="zh-CN" sz="2000" dirty="0" smtClean="0">
                <a:solidFill>
                  <a:srgbClr val="FF0000"/>
                </a:solidFill>
              </a:rPr>
              <a:t>)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80033"/>
              </p:ext>
            </p:extLst>
          </p:nvPr>
        </p:nvGraphicFramePr>
        <p:xfrm>
          <a:off x="64479" y="1693979"/>
          <a:ext cx="9079521" cy="5106068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3026507">
                  <a:extLst>
                    <a:ext uri="{9D8B030D-6E8A-4147-A177-3AD203B41FA5}">
                      <a16:colId xmlns:a16="http://schemas.microsoft.com/office/drawing/2014/main" val="2870747628"/>
                    </a:ext>
                  </a:extLst>
                </a:gridCol>
                <a:gridCol w="3026507">
                  <a:extLst>
                    <a:ext uri="{9D8B030D-6E8A-4147-A177-3AD203B41FA5}">
                      <a16:colId xmlns:a16="http://schemas.microsoft.com/office/drawing/2014/main" val="1061986829"/>
                    </a:ext>
                  </a:extLst>
                </a:gridCol>
                <a:gridCol w="3026507">
                  <a:extLst>
                    <a:ext uri="{9D8B030D-6E8A-4147-A177-3AD203B41FA5}">
                      <a16:colId xmlns:a16="http://schemas.microsoft.com/office/drawing/2014/main" val="3461732511"/>
                    </a:ext>
                  </a:extLst>
                </a:gridCol>
              </a:tblGrid>
              <a:tr h="552659"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对比维度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外邦人管理（世俗）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基督徒管理（耶稣的榜样）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3230707"/>
                  </a:ext>
                </a:extLst>
              </a:tr>
              <a:tr h="552659">
                <a:tc>
                  <a:txBody>
                    <a:bodyPr/>
                    <a:lstStyle/>
                    <a:p>
                      <a:r>
                        <a:rPr lang="zh-CN" altLang="en-US" sz="2400"/>
                        <a:t>权力结构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自上而下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自下而上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350820"/>
                  </a:ext>
                </a:extLst>
              </a:tr>
              <a:tr h="552659"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领导动机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自我实现、地位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成全他人、荣耀神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5394621"/>
                  </a:ext>
                </a:extLst>
              </a:tr>
              <a:tr h="552659"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管理方式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命令与控制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服事与带领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4276368"/>
                  </a:ext>
                </a:extLst>
              </a:tr>
              <a:tr h="552659">
                <a:tc>
                  <a:txBody>
                    <a:bodyPr/>
                    <a:lstStyle/>
                    <a:p>
                      <a:r>
                        <a:rPr lang="zh-CN" altLang="en-US" sz="2400"/>
                        <a:t>对下属态度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利用资源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爱中培养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682340"/>
                  </a:ext>
                </a:extLst>
              </a:tr>
              <a:tr h="552659"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激励机制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奖赏与惩罚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激发恩赐与爱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0351388"/>
                  </a:ext>
                </a:extLst>
              </a:tr>
              <a:tr h="967154">
                <a:tc>
                  <a:txBody>
                    <a:bodyPr/>
                    <a:lstStyle/>
                    <a:p>
                      <a:r>
                        <a:rPr lang="zh-CN" altLang="en-US" sz="2400"/>
                        <a:t>成功定义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成就、数字、增长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忠心、生命改变、门徒倍增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6515607"/>
                  </a:ext>
                </a:extLst>
              </a:tr>
              <a:tr h="552659">
                <a:tc>
                  <a:txBody>
                    <a:bodyPr/>
                    <a:lstStyle/>
                    <a:p>
                      <a:r>
                        <a:rPr lang="zh-CN" altLang="en-US" sz="2400"/>
                        <a:t>榜样人物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/>
                        <a:t>君王、</a:t>
                      </a:r>
                      <a:r>
                        <a:rPr lang="en-US" altLang="zh-CN" sz="2400"/>
                        <a:t>CEO</a:t>
                      </a:r>
                      <a:r>
                        <a:rPr lang="zh-CN" altLang="en-US" sz="2400"/>
                        <a:t>、掌权者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耶稣、保罗、忠仆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76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040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2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zh-CN" altLang="en-US" sz="3600" dirty="0">
                <a:solidFill>
                  <a:srgbClr val="00B0F0"/>
                </a:solidFill>
              </a:rPr>
              <a:t>总结金句</a:t>
            </a:r>
            <a:endParaRPr lang="en-US" sz="36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0" y="1241792"/>
            <a:ext cx="90068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“你们中间谁愿为大，就必作你们的</a:t>
            </a:r>
            <a:r>
              <a:rPr lang="zh-CN" altLang="en-US" sz="2800" dirty="0">
                <a:solidFill>
                  <a:srgbClr val="00B0F0"/>
                </a:solidFill>
              </a:rPr>
              <a:t>用人</a:t>
            </a:r>
            <a:r>
              <a:rPr lang="zh-CN" altLang="en-US" sz="2800" dirty="0"/>
              <a:t>。”（马可</a:t>
            </a:r>
            <a:r>
              <a:rPr lang="en-US" altLang="zh-CN" sz="2800" dirty="0"/>
              <a:t>10:43</a:t>
            </a:r>
            <a:r>
              <a:rPr lang="zh-CN" altLang="en-US" sz="2800" dirty="0"/>
              <a:t>）</a:t>
            </a:r>
            <a:br>
              <a:rPr lang="zh-CN" altLang="en-US" sz="2800" dirty="0"/>
            </a:br>
            <a:r>
              <a:rPr lang="zh-CN" altLang="en-US" sz="2800" dirty="0"/>
              <a:t>“你们做主人的，要公平待仆人，因为你们也有一位</a:t>
            </a:r>
            <a:r>
              <a:rPr lang="zh-CN" altLang="en-US" sz="2800" dirty="0">
                <a:solidFill>
                  <a:srgbClr val="00B0F0"/>
                </a:solidFill>
              </a:rPr>
              <a:t>主在天上</a:t>
            </a:r>
            <a:r>
              <a:rPr lang="zh-CN" altLang="en-US" sz="2800" dirty="0"/>
              <a:t>。”（歌罗西书</a:t>
            </a:r>
            <a:r>
              <a:rPr lang="en-US" altLang="zh-CN" sz="2800" dirty="0"/>
              <a:t>4:1</a:t>
            </a:r>
            <a:r>
              <a:rPr lang="zh-CN" altLang="en-US" sz="2800" dirty="0"/>
              <a:t>）</a:t>
            </a:r>
            <a:br>
              <a:rPr lang="zh-CN" altLang="en-US" sz="2800" dirty="0"/>
            </a:br>
            <a:r>
              <a:rPr lang="zh-CN" altLang="en-US" sz="2800" dirty="0"/>
              <a:t>“你们做什么，都要从心里做，像是</a:t>
            </a:r>
            <a:r>
              <a:rPr lang="zh-CN" altLang="en-US" sz="2800" dirty="0">
                <a:solidFill>
                  <a:srgbClr val="00B0F0"/>
                </a:solidFill>
              </a:rPr>
              <a:t>给主做的</a:t>
            </a:r>
            <a:r>
              <a:rPr lang="zh-CN" altLang="en-US" sz="2800" dirty="0"/>
              <a:t>。”（歌罗西书</a:t>
            </a:r>
            <a:r>
              <a:rPr lang="en-US" altLang="zh-CN" sz="2800" dirty="0"/>
              <a:t>3:23</a:t>
            </a:r>
            <a:r>
              <a:rPr lang="zh-CN" altLang="en-US" sz="2800" dirty="0" smtClean="0"/>
              <a:t>）</a:t>
            </a:r>
            <a:r>
              <a:rPr lang="zh-CN" altLang="en-US" sz="2800" dirty="0" smtClean="0">
                <a:solidFill>
                  <a:srgbClr val="FF0000"/>
                </a:solidFill>
              </a:rPr>
              <a:t>（给主做）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endParaRPr lang="en-US" altLang="zh-CN" sz="2800" dirty="0" smtClean="0"/>
          </a:p>
          <a:p>
            <a:r>
              <a:rPr lang="zh-CN" altLang="en-US" sz="2800" dirty="0"/>
              <a:t>马太福音 </a:t>
            </a:r>
            <a:r>
              <a:rPr lang="en-US" altLang="zh-CN" sz="2800" dirty="0"/>
              <a:t>25:40</a:t>
            </a:r>
            <a:r>
              <a:rPr lang="zh-CN" altLang="en-US" sz="2800" dirty="0" smtClean="0"/>
              <a:t>“</a:t>
            </a:r>
            <a:r>
              <a:rPr lang="zh-CN" altLang="en-US" sz="2800" dirty="0"/>
              <a:t>我实在告诉你们：这些事你们既做在</a:t>
            </a:r>
            <a:r>
              <a:rPr lang="zh-CN" altLang="en-US" sz="2800" b="1" dirty="0"/>
              <a:t>我这弟兄中一个最小的身上</a:t>
            </a:r>
            <a:r>
              <a:rPr lang="zh-CN" altLang="en-US" sz="2800" dirty="0"/>
              <a:t>，就是做在我身上了。</a:t>
            </a:r>
            <a:r>
              <a:rPr lang="zh-CN" altLang="en-US" sz="2800" dirty="0" smtClean="0"/>
              <a:t>”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/>
              <a:t>马太福音 </a:t>
            </a:r>
            <a:r>
              <a:rPr lang="en-US" altLang="zh-CN" sz="2800" dirty="0" smtClean="0"/>
              <a:t>10:42</a:t>
            </a:r>
            <a:r>
              <a:rPr lang="zh-CN" altLang="en-US" sz="2800" dirty="0"/>
              <a:t> “无论何人，因门徒的名，只把一杯凉水给这小子里的一个喝，我实在告诉你们：他不能不得赏赐。</a:t>
            </a:r>
            <a:r>
              <a:rPr lang="zh-CN" altLang="en-US" sz="2800" dirty="0" smtClean="0"/>
              <a:t>”</a:t>
            </a:r>
            <a:r>
              <a:rPr lang="zh-CN" altLang="en-US" sz="2800" dirty="0"/>
              <a:t> </a:t>
            </a:r>
            <a:r>
              <a:rPr lang="zh-CN" altLang="en-US" sz="2800" dirty="0" smtClean="0">
                <a:solidFill>
                  <a:srgbClr val="FF0000"/>
                </a:solidFill>
              </a:rPr>
              <a:t>（得主奖赏）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3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04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zh-CN" altLang="en-US" dirty="0">
                <a:solidFill>
                  <a:srgbClr val="00B0F0"/>
                </a:solidFill>
              </a:rPr>
              <a:t>四、</a:t>
            </a:r>
            <a:r>
              <a:rPr lang="zh-CN" sz="3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使瞎子得看</a:t>
            </a:r>
            <a:r>
              <a:rPr lang="zh-CN" sz="36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见　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太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20:29-34</a:t>
            </a:r>
            <a:r>
              <a:rPr lang="zh-C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、可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10:46-52</a:t>
            </a:r>
            <a:r>
              <a:rPr lang="zh-CN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、路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18:35-43)</a:t>
            </a:r>
            <a:endParaRPr lang="en-US" sz="32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0" y="1417638"/>
            <a:ext cx="9143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太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他 们 出 耶 利 哥 的 时 候 ， 有 极 多 的 人 跟 随 他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有 两 个 瞎 子 坐 在 路 旁 ， 听 说 是 耶 稣 经 过 ， 就 喊 着 说 ： </a:t>
            </a:r>
            <a:r>
              <a:rPr lang="zh-CN" altLang="en-US" sz="2800" b="0" i="0" dirty="0">
                <a:solidFill>
                  <a:srgbClr val="00B050"/>
                </a:solidFill>
                <a:effectLst/>
                <a:latin typeface="system-ui"/>
              </a:rPr>
              <a:t>主 阿 ， 大 卫 的 子 孙 ， 可 怜 我 们 罢 ！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众 人 责 备 他 们 ， 不 许 他 们 作 声 ； </a:t>
            </a:r>
            <a:r>
              <a:rPr lang="zh-CN" altLang="en-US" sz="2800" b="0" i="0" dirty="0">
                <a:solidFill>
                  <a:srgbClr val="00B050"/>
                </a:solidFill>
                <a:effectLst/>
                <a:latin typeface="system-ui"/>
              </a:rPr>
              <a:t>他 们 却 越 发 喊 着 说 ： 主 阿 ， 大 卫 的 子 孙 ， 可 怜 我 们 罢 ！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32 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耶 稣 就 站 住 ， 叫 他 们 来 ， 说 ： 要 我 为 你 们 做 甚 麽 ？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33 </a:t>
            </a:r>
            <a:r>
              <a:rPr lang="zh-CN" altLang="en-US" sz="2800" b="0" i="0" dirty="0">
                <a:solidFill>
                  <a:srgbClr val="00B0F0"/>
                </a:solidFill>
                <a:effectLst/>
                <a:latin typeface="system-ui"/>
              </a:rPr>
              <a:t>他 们 说 ： 主 阿 ， 要 我 们 的 眼 睛 能 看 见 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！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34 </a:t>
            </a:r>
            <a:r>
              <a:rPr lang="zh-CN" altLang="en-US" sz="2800" b="0" i="0" dirty="0">
                <a:solidFill>
                  <a:srgbClr val="FF0000"/>
                </a:solidFill>
                <a:effectLst/>
                <a:latin typeface="system-ui"/>
              </a:rPr>
              <a:t>耶 稣 就 动 了 慈 心 ， 把 他 们 的 眼 睛 一 摸 ， 他 们 立 刻 看 见 ， 就 跟 从 了 耶 稣 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60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6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zh-CN" altLang="en-US" sz="3600" dirty="0">
                <a:solidFill>
                  <a:srgbClr val="00B0F0"/>
                </a:solidFill>
              </a:rPr>
              <a:t>巴底买的呼喊说明了什么</a:t>
            </a:r>
            <a:r>
              <a:rPr lang="zh-CN" altLang="en-US" sz="3600" dirty="0" smtClean="0">
                <a:solidFill>
                  <a:srgbClr val="00B0F0"/>
                </a:solidFill>
              </a:rPr>
              <a:t>？</a:t>
            </a:r>
            <a:r>
              <a:rPr lang="en-US" altLang="zh-CN" sz="3600" dirty="0" smtClean="0"/>
              <a:t>/</a:t>
            </a:r>
            <a:r>
              <a:rPr lang="zh-CN" altLang="en-US" sz="3600" dirty="0">
                <a:solidFill>
                  <a:srgbClr val="00B050"/>
                </a:solidFill>
              </a:rPr>
              <a:t>我们从中可以学到什么</a:t>
            </a:r>
            <a:r>
              <a:rPr lang="zh-CN" altLang="en-US" sz="3600" dirty="0" smtClean="0">
                <a:solidFill>
                  <a:srgbClr val="00B050"/>
                </a:solidFill>
              </a:rPr>
              <a:t>？</a:t>
            </a:r>
            <a:endParaRPr lang="zh-CN" altLang="en-US" sz="3600" dirty="0">
              <a:solidFill>
                <a:srgbClr val="00B0F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182880" y="1417638"/>
            <a:ext cx="87782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3200" dirty="0">
                <a:solidFill>
                  <a:srgbClr val="00B0F0"/>
                </a:solidFill>
              </a:rPr>
              <a:t>他承认耶稣是弥赛</a:t>
            </a:r>
            <a:r>
              <a:rPr lang="zh-CN" altLang="en-US" sz="3200" dirty="0" smtClean="0">
                <a:solidFill>
                  <a:srgbClr val="00B0F0"/>
                </a:solidFill>
              </a:rPr>
              <a:t>亚</a:t>
            </a:r>
            <a:endParaRPr lang="en-US" altLang="zh-CN" sz="3200" dirty="0" smtClean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3200" dirty="0">
                <a:solidFill>
                  <a:srgbClr val="00B0F0"/>
                </a:solidFill>
              </a:rPr>
              <a:t>他是绝望中仍有信心的</a:t>
            </a:r>
            <a:r>
              <a:rPr lang="zh-CN" altLang="en-US" sz="3200" dirty="0" smtClean="0">
                <a:solidFill>
                  <a:srgbClr val="00B0F0"/>
                </a:solidFill>
              </a:rPr>
              <a:t>人</a:t>
            </a:r>
            <a:endParaRPr lang="en-US" altLang="zh-CN" sz="3200" dirty="0" smtClean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3200" dirty="0">
                <a:solidFill>
                  <a:srgbClr val="00B0F0"/>
                </a:solidFill>
              </a:rPr>
              <a:t>他不怕人，执着寻求</a:t>
            </a:r>
            <a:r>
              <a:rPr lang="zh-CN" altLang="en-US" sz="3200" dirty="0" smtClean="0">
                <a:solidFill>
                  <a:srgbClr val="00B0F0"/>
                </a:solidFill>
              </a:rPr>
              <a:t>主</a:t>
            </a:r>
            <a:endParaRPr lang="en-US" altLang="zh-CN" sz="3200" dirty="0" smtClean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3200" dirty="0">
                <a:solidFill>
                  <a:srgbClr val="00B0F0"/>
                </a:solidFill>
              </a:rPr>
              <a:t>他明确知道自己需要什</a:t>
            </a:r>
            <a:r>
              <a:rPr lang="zh-CN" altLang="en-US" sz="3200" dirty="0" smtClean="0">
                <a:solidFill>
                  <a:srgbClr val="00B0F0"/>
                </a:solidFill>
              </a:rPr>
              <a:t>么</a:t>
            </a:r>
            <a:endParaRPr lang="en-US" altLang="zh-CN" sz="3200" dirty="0" smtClean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3200" dirty="0">
                <a:solidFill>
                  <a:srgbClr val="00B0F0"/>
                </a:solidFill>
              </a:rPr>
              <a:t>他得医治后立刻跟随</a:t>
            </a:r>
            <a:r>
              <a:rPr lang="zh-CN" altLang="en-US" sz="3200" dirty="0" smtClean="0">
                <a:solidFill>
                  <a:srgbClr val="00B0F0"/>
                </a:solidFill>
              </a:rPr>
              <a:t>主</a:t>
            </a:r>
            <a:endParaRPr lang="en-US" altLang="zh-CN" sz="3200" dirty="0" smtClean="0">
              <a:solidFill>
                <a:srgbClr val="00B0F0"/>
              </a:solidFill>
            </a:endParaRPr>
          </a:p>
          <a:p>
            <a:r>
              <a:rPr lang="en-US" altLang="zh-CN" sz="3200" dirty="0" smtClean="0"/>
              <a:t>-------------------------------------------------------------------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 smtClean="0">
                <a:solidFill>
                  <a:srgbClr val="00B050"/>
                </a:solidFill>
              </a:rPr>
              <a:t>认</a:t>
            </a:r>
            <a:r>
              <a:rPr lang="zh-CN" altLang="en-US" sz="3200" dirty="0">
                <a:solidFill>
                  <a:srgbClr val="00B050"/>
                </a:solidFill>
              </a:rPr>
              <a:t>出耶稣是谁，是信心的开</a:t>
            </a:r>
            <a:r>
              <a:rPr lang="zh-CN" altLang="en-US" sz="3200" dirty="0" smtClean="0">
                <a:solidFill>
                  <a:srgbClr val="00B050"/>
                </a:solidFill>
              </a:rPr>
              <a:t>始</a:t>
            </a:r>
            <a:endParaRPr lang="en-US" altLang="zh-CN" sz="32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>
                <a:solidFill>
                  <a:srgbClr val="00B050"/>
                </a:solidFill>
              </a:rPr>
              <a:t>在绝望中也能呼求</a:t>
            </a:r>
            <a:r>
              <a:rPr lang="zh-CN" altLang="en-US" sz="3200" dirty="0" smtClean="0">
                <a:solidFill>
                  <a:srgbClr val="00B050"/>
                </a:solidFill>
              </a:rPr>
              <a:t>主</a:t>
            </a:r>
            <a:endParaRPr lang="en-US" altLang="zh-CN" sz="32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>
                <a:solidFill>
                  <a:srgbClr val="00B050"/>
                </a:solidFill>
              </a:rPr>
              <a:t>不要被人的眼光拦</a:t>
            </a:r>
            <a:r>
              <a:rPr lang="zh-CN" altLang="en-US" sz="3200" dirty="0" smtClean="0">
                <a:solidFill>
                  <a:srgbClr val="00B050"/>
                </a:solidFill>
              </a:rPr>
              <a:t>阻</a:t>
            </a:r>
            <a:endParaRPr lang="en-US" altLang="zh-CN" sz="32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>
                <a:solidFill>
                  <a:srgbClr val="00B050"/>
                </a:solidFill>
              </a:rPr>
              <a:t>属灵生命的突破，要敢于说出自己的需</a:t>
            </a:r>
            <a:r>
              <a:rPr lang="zh-CN" altLang="en-US" sz="3200" dirty="0" smtClean="0">
                <a:solidFill>
                  <a:srgbClr val="00B050"/>
                </a:solidFill>
              </a:rPr>
              <a:t>要</a:t>
            </a:r>
            <a:endParaRPr lang="en-US" altLang="zh-CN" sz="32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>
                <a:solidFill>
                  <a:srgbClr val="00B050"/>
                </a:solidFill>
              </a:rPr>
              <a:t>蒙恩后要跟随主，而不是只享受恩典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83569" y="2157047"/>
            <a:ext cx="173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B0F0"/>
                </a:solidFill>
              </a:rPr>
              <a:t>巴底买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412521" y="4929546"/>
            <a:ext cx="173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B050"/>
                </a:solidFill>
              </a:rPr>
              <a:t>我们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16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4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rgbClr val="00B0F0"/>
                </a:solidFill>
              </a:rPr>
              <a:t>再</a:t>
            </a:r>
            <a:r>
              <a:rPr lang="zh-CN" altLang="en-US" sz="4000" dirty="0" smtClean="0">
                <a:solidFill>
                  <a:srgbClr val="00B0F0"/>
                </a:solidFill>
              </a:rPr>
              <a:t>思</a:t>
            </a:r>
            <a:r>
              <a:rPr lang="zh-CN" altLang="en-US" sz="4000" dirty="0">
                <a:solidFill>
                  <a:srgbClr val="00B0F0"/>
                </a:solidFill>
              </a:rPr>
              <a:t>巴底</a:t>
            </a:r>
            <a:r>
              <a:rPr lang="zh-CN" altLang="en-US" sz="4000" dirty="0" smtClean="0">
                <a:solidFill>
                  <a:srgbClr val="00B0F0"/>
                </a:solidFill>
              </a:rPr>
              <a:t>买的信心</a:t>
            </a:r>
            <a:endParaRPr lang="zh-CN" altLang="en-US" sz="4000" dirty="0">
              <a:solidFill>
                <a:srgbClr val="00B0F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182880" y="1417638"/>
            <a:ext cx="8778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从瞎子巴底买身上，我们看到他是一个认识主又认识自己的人。有时候，许多明眼人反而瞎了心眼，看不见上帝的作为</a:t>
            </a:r>
            <a:r>
              <a:rPr lang="en-US" altLang="zh-CN" sz="3600" dirty="0"/>
              <a:t>(</a:t>
            </a:r>
            <a:r>
              <a:rPr lang="zh-CN" altLang="en-US" sz="3600" dirty="0"/>
              <a:t>约 </a:t>
            </a:r>
            <a:r>
              <a:rPr lang="en-US" altLang="zh-CN" sz="3600" dirty="0"/>
              <a:t>9:39)</a:t>
            </a:r>
            <a:r>
              <a:rPr lang="zh-CN" altLang="en-US" sz="3600" dirty="0"/>
              <a:t>。愿主开通我们的心眼与心耳，能够更加认识他。</a:t>
            </a:r>
          </a:p>
          <a:p>
            <a:r>
              <a:rPr lang="zh-CN" altLang="en-US" sz="3600" dirty="0"/>
              <a:t>　　你知道你需要什么吗？你要耶稣为你做什么？如果耶稣这样问你，「要我为你做什么？」你会怎样回答？</a:t>
            </a:r>
          </a:p>
        </p:txBody>
      </p:sp>
    </p:spTree>
    <p:extLst>
      <p:ext uri="{BB962C8B-B14F-4D97-AF65-F5344CB8AC3E}">
        <p14:creationId xmlns:p14="http://schemas.microsoft.com/office/powerpoint/2010/main" val="3759702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zh-CN" altLang="en-US" dirty="0">
                <a:solidFill>
                  <a:srgbClr val="00B0F0"/>
                </a:solidFill>
              </a:rPr>
              <a:t>五、</a:t>
            </a:r>
            <a:r>
              <a:rPr lang="zh-CN" altLang="en-US" dirty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访问撒该</a:t>
            </a:r>
            <a:endParaRPr lang="en-US" sz="40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0" y="1154860"/>
            <a:ext cx="92138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19 </a:t>
            </a:r>
            <a:r>
              <a:rPr lang="zh-CN" altLang="en-US" sz="2800" dirty="0">
                <a:solidFill>
                  <a:srgbClr val="00B050"/>
                </a:solidFill>
              </a:rPr>
              <a:t>耶稣进了</a:t>
            </a:r>
            <a:r>
              <a:rPr lang="zh-CN" altLang="en-US" sz="2800" u="sng" dirty="0"/>
              <a:t>耶利哥</a:t>
            </a:r>
            <a:r>
              <a:rPr lang="zh-CN" altLang="en-US" sz="2800" dirty="0"/>
              <a:t>，正经过的时候， </a:t>
            </a:r>
            <a:r>
              <a:rPr lang="en-US" altLang="zh-CN" sz="2800" b="1" baseline="30000" dirty="0"/>
              <a:t>2 </a:t>
            </a:r>
            <a:r>
              <a:rPr lang="zh-CN" altLang="en-US" sz="2800" dirty="0"/>
              <a:t>有一个人名叫</a:t>
            </a:r>
            <a:r>
              <a:rPr lang="zh-CN" altLang="en-US" sz="2800" u="sng" dirty="0"/>
              <a:t>撒该</a:t>
            </a:r>
            <a:r>
              <a:rPr lang="zh-CN" altLang="en-US" sz="2800" dirty="0"/>
              <a:t>，做税吏长，是个财主， </a:t>
            </a:r>
            <a:r>
              <a:rPr lang="en-US" altLang="zh-CN" sz="2800" b="1" baseline="30000" dirty="0"/>
              <a:t>3 </a:t>
            </a:r>
            <a:r>
              <a:rPr lang="zh-CN" altLang="en-US" sz="2800" dirty="0"/>
              <a:t>他要看看耶稣是怎样的人。只因人多，他的</a:t>
            </a:r>
            <a:r>
              <a:rPr lang="zh-CN" altLang="en-US" sz="2800" dirty="0">
                <a:solidFill>
                  <a:srgbClr val="00B0F0"/>
                </a:solidFill>
              </a:rPr>
              <a:t>身量又矮</a:t>
            </a:r>
            <a:r>
              <a:rPr lang="zh-CN" altLang="en-US" sz="2800" dirty="0"/>
              <a:t>，所以不得看见。 </a:t>
            </a:r>
            <a:r>
              <a:rPr lang="en-US" altLang="zh-CN" sz="2800" b="1" baseline="30000" dirty="0"/>
              <a:t>4 </a:t>
            </a:r>
            <a:r>
              <a:rPr lang="zh-CN" altLang="en-US" sz="2800" dirty="0"/>
              <a:t>就跑到前头，爬上桑树，要看耶稣，因为耶稣必从那里经过。 </a:t>
            </a:r>
            <a:r>
              <a:rPr lang="en-US" altLang="zh-CN" sz="2800" b="1" baseline="30000" dirty="0"/>
              <a:t>5 </a:t>
            </a:r>
            <a:r>
              <a:rPr lang="zh-CN" altLang="en-US" sz="2800" dirty="0"/>
              <a:t>耶稣到了那里，抬头一看，对他说：“</a:t>
            </a:r>
            <a:r>
              <a:rPr lang="zh-CN" altLang="en-US" sz="2800" u="sng" dirty="0">
                <a:solidFill>
                  <a:srgbClr val="FF0000"/>
                </a:solidFill>
              </a:rPr>
              <a:t>撒该</a:t>
            </a:r>
            <a:r>
              <a:rPr lang="zh-CN" altLang="en-US" sz="2800" dirty="0">
                <a:solidFill>
                  <a:srgbClr val="FF0000"/>
                </a:solidFill>
              </a:rPr>
              <a:t>，快下来！</a:t>
            </a:r>
            <a:r>
              <a:rPr lang="zh-CN" altLang="en-US" sz="2800" dirty="0"/>
              <a:t>今天我必住在你家里。” </a:t>
            </a:r>
            <a:r>
              <a:rPr lang="en-US" altLang="zh-CN" sz="2800" b="1" baseline="30000" dirty="0"/>
              <a:t>6 </a:t>
            </a:r>
            <a:r>
              <a:rPr lang="zh-CN" altLang="en-US" sz="2800" dirty="0">
                <a:solidFill>
                  <a:srgbClr val="92D050"/>
                </a:solidFill>
              </a:rPr>
              <a:t>他就急忙下来，欢欢喜喜地接待耶稣</a:t>
            </a:r>
            <a:r>
              <a:rPr lang="zh-CN" altLang="en-US" sz="2800" dirty="0"/>
              <a:t>。 </a:t>
            </a:r>
            <a:r>
              <a:rPr lang="en-US" altLang="zh-CN" sz="2800" b="1" baseline="30000" dirty="0"/>
              <a:t>7 </a:t>
            </a:r>
            <a:r>
              <a:rPr lang="zh-CN" altLang="en-US" sz="2800" dirty="0"/>
              <a:t>众人看见，都私下议论说：“他竟到罪人家里去住宿！” </a:t>
            </a:r>
            <a:r>
              <a:rPr lang="en-US" altLang="zh-CN" sz="2800" b="1" baseline="30000" dirty="0"/>
              <a:t>8 </a:t>
            </a:r>
            <a:r>
              <a:rPr lang="zh-CN" altLang="en-US" sz="2800" u="sng" dirty="0"/>
              <a:t>撒该</a:t>
            </a:r>
            <a:r>
              <a:rPr lang="zh-CN" altLang="en-US" sz="2800" dirty="0"/>
              <a:t>站着对主说：“主啊，我把所有的一半给穷人，我若讹诈了谁，就还他四倍。” </a:t>
            </a:r>
            <a:r>
              <a:rPr lang="en-US" altLang="zh-CN" sz="2800" b="1" baseline="30000" dirty="0"/>
              <a:t>9 </a:t>
            </a:r>
            <a:r>
              <a:rPr lang="zh-CN" altLang="en-US" sz="2800" dirty="0"/>
              <a:t>耶稣说：“今天救恩到了这家，因为他也</a:t>
            </a:r>
            <a:r>
              <a:rPr lang="zh-CN" altLang="en-US" sz="2800" dirty="0">
                <a:solidFill>
                  <a:srgbClr val="00B0F0"/>
                </a:solidFill>
              </a:rPr>
              <a:t>是</a:t>
            </a:r>
            <a:r>
              <a:rPr lang="zh-CN" altLang="en-US" sz="2800" u="sng" dirty="0">
                <a:solidFill>
                  <a:srgbClr val="00B0F0"/>
                </a:solidFill>
              </a:rPr>
              <a:t>亚伯拉罕</a:t>
            </a:r>
            <a:r>
              <a:rPr lang="zh-CN" altLang="en-US" sz="2800" dirty="0">
                <a:solidFill>
                  <a:srgbClr val="00B0F0"/>
                </a:solidFill>
              </a:rPr>
              <a:t>的子孙</a:t>
            </a:r>
            <a:r>
              <a:rPr lang="zh-CN" altLang="en-US" sz="2800" dirty="0"/>
              <a:t>。 </a:t>
            </a:r>
            <a:r>
              <a:rPr lang="en-US" altLang="zh-CN" sz="2800" b="1" baseline="30000" dirty="0"/>
              <a:t>10 </a:t>
            </a:r>
            <a:r>
              <a:rPr lang="zh-CN" altLang="en-US" sz="2800" dirty="0"/>
              <a:t>人子来，为要寻找、拯救失丧的人。”</a:t>
            </a:r>
            <a:endParaRPr lang="zh-CN" altLang="en-US" sz="28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369119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2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zh-CN" altLang="en-US" sz="3600" dirty="0" smtClean="0">
                <a:solidFill>
                  <a:srgbClr val="00B0F0"/>
                </a:solidFill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撒该与马太比较</a:t>
            </a:r>
            <a:endParaRPr lang="en-US" sz="36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9A302FA-A03C-4AA4-A741-1C05EC409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307891"/>
              </p:ext>
            </p:extLst>
          </p:nvPr>
        </p:nvGraphicFramePr>
        <p:xfrm>
          <a:off x="0" y="1159720"/>
          <a:ext cx="9144000" cy="5681558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67052853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86575710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92228422"/>
                    </a:ext>
                  </a:extLst>
                </a:gridCol>
              </a:tblGrid>
              <a:tr h="733104">
                <a:tc>
                  <a:txBody>
                    <a:bodyPr/>
                    <a:lstStyle/>
                    <a:p>
                      <a:r>
                        <a:rPr lang="ja-JP" altLang="en-US"/>
                        <a:t>项目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撒该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马太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426059799"/>
                  </a:ext>
                </a:extLst>
              </a:tr>
              <a:tr h="733104">
                <a:tc>
                  <a:txBody>
                    <a:bodyPr/>
                    <a:lstStyle/>
                    <a:p>
                      <a:r>
                        <a:rPr lang="ja-JP" altLang="en-US" dirty="0"/>
                        <a:t>所在城市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耶利哥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迦百农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55000292"/>
                  </a:ext>
                </a:extLst>
              </a:tr>
              <a:tr h="733104">
                <a:tc>
                  <a:txBody>
                    <a:bodyPr/>
                    <a:lstStyle/>
                    <a:p>
                      <a:r>
                        <a:rPr lang="ja-JP" altLang="en-US"/>
                        <a:t>职位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税吏</a:t>
                      </a:r>
                      <a:r>
                        <a:rPr lang="zh-CN" altLang="en-US" b="1" dirty="0"/>
                        <a:t>长</a:t>
                      </a:r>
                      <a:r>
                        <a:rPr lang="zh-CN" altLang="en-US" dirty="0"/>
                        <a:t>，富有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税吏（职位较低）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103212"/>
                  </a:ext>
                </a:extLst>
              </a:tr>
              <a:tr h="733104">
                <a:tc>
                  <a:txBody>
                    <a:bodyPr/>
                    <a:lstStyle/>
                    <a:p>
                      <a:r>
                        <a:rPr lang="zh-CN" altLang="en-US"/>
                        <a:t>与耶稣的关系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耶稣上门接待他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耶稣呼召他做门徒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53233345"/>
                  </a:ext>
                </a:extLst>
              </a:tr>
              <a:tr h="733104">
                <a:tc>
                  <a:txBody>
                    <a:bodyPr/>
                    <a:lstStyle/>
                    <a:p>
                      <a:r>
                        <a:rPr lang="ja-JP" altLang="en-US"/>
                        <a:t>反应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主动悔改、补偿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舍弃一切，跟从耶稣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867039409"/>
                  </a:ext>
                </a:extLst>
              </a:tr>
              <a:tr h="1282934">
                <a:tc>
                  <a:txBody>
                    <a:bodyPr/>
                    <a:lstStyle/>
                    <a:p>
                      <a:r>
                        <a:rPr lang="ja-JP" altLang="en-US"/>
                        <a:t>圣经记载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路加福音</a:t>
                      </a:r>
                      <a:r>
                        <a:rPr lang="en-US" altLang="ja-JP" dirty="0"/>
                        <a:t>19</a:t>
                      </a:r>
                      <a:r>
                        <a:rPr lang="ja-JP" altLang="en-US" dirty="0"/>
                        <a:t>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/>
                        <a:t>三卷福音书均记载（马太、马可、路加）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52511550"/>
                  </a:ext>
                </a:extLst>
              </a:tr>
              <a:tr h="733104">
                <a:tc>
                  <a:txBody>
                    <a:bodyPr/>
                    <a:lstStyle/>
                    <a:p>
                      <a:r>
                        <a:rPr lang="zh-CN" altLang="en-US"/>
                        <a:t>是否成为使徒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否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是，属十二使徒之一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15336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956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zh-CN" altLang="en-US" dirty="0">
                <a:solidFill>
                  <a:srgbClr val="00B0F0"/>
                </a:solidFill>
              </a:rPr>
              <a:t>主耶稣的心愿</a:t>
            </a:r>
            <a:endParaRPr lang="en-US" sz="40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550156"/>
              </p:ext>
            </p:extLst>
          </p:nvPr>
        </p:nvGraphicFramePr>
        <p:xfrm>
          <a:off x="0" y="1143001"/>
          <a:ext cx="9144000" cy="5673970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1502822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705312039"/>
                    </a:ext>
                  </a:extLst>
                </a:gridCol>
              </a:tblGrid>
              <a:tr h="1134794"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巴底买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/>
                        <a:t>撒该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83349690"/>
                  </a:ext>
                </a:extLst>
              </a:tr>
              <a:tr h="1134794">
                <a:tc>
                  <a:txBody>
                    <a:bodyPr/>
                    <a:lstStyle/>
                    <a:p>
                      <a:r>
                        <a:rPr lang="zh-CN" altLang="en-US" sz="2800"/>
                        <a:t>主听见他绝望的呼喊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/>
                        <a:t>主主动呼唤他从树上下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81379949"/>
                  </a:ext>
                </a:extLst>
              </a:tr>
              <a:tr h="1134794">
                <a:tc>
                  <a:txBody>
                    <a:bodyPr/>
                    <a:lstStyle/>
                    <a:p>
                      <a:r>
                        <a:rPr lang="zh-CN" altLang="en-US" sz="2800"/>
                        <a:t>主赐给他属灵的“看见”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主进入他生命的“家中”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578193492"/>
                  </a:ext>
                </a:extLst>
              </a:tr>
              <a:tr h="1134794">
                <a:tc>
                  <a:txBody>
                    <a:bodyPr/>
                    <a:lstStyle/>
                    <a:p>
                      <a:r>
                        <a:rPr lang="zh-CN" altLang="en-US" sz="2800"/>
                        <a:t>他起来跟随主走十字架之路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/>
                        <a:t>他生命改变，悔改归主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572723936"/>
                  </a:ext>
                </a:extLst>
              </a:tr>
              <a:tr h="1134794">
                <a:tc>
                  <a:txBody>
                    <a:bodyPr/>
                    <a:lstStyle/>
                    <a:p>
                      <a:r>
                        <a:rPr lang="zh-CN" altLang="en-US" sz="2800"/>
                        <a:t>显出主乐意拯救</a:t>
                      </a:r>
                      <a:r>
                        <a:rPr lang="zh-CN" altLang="en-US" sz="2800" b="1"/>
                        <a:t>贫穷、被拒绝的</a:t>
                      </a:r>
                      <a:endParaRPr lang="zh-CN" altLang="en-US" sz="2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显出主乐意拯救</a:t>
                      </a:r>
                      <a:r>
                        <a:rPr lang="zh-CN" altLang="en-US" sz="2800" b="1" dirty="0"/>
                        <a:t>富有、被厌弃的</a:t>
                      </a:r>
                      <a:endParaRPr lang="zh-CN" alt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02292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586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7139" y="0"/>
            <a:ext cx="4196862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zh-CN" altLang="en-US" sz="3600" u="sng" dirty="0">
                <a:solidFill>
                  <a:srgbClr val="00B0F0"/>
                </a:solidFill>
              </a:rPr>
              <a:t>耶利</a:t>
            </a:r>
            <a:r>
              <a:rPr lang="zh-CN" altLang="en-US" sz="3600" u="sng" dirty="0" smtClean="0">
                <a:solidFill>
                  <a:srgbClr val="00B0F0"/>
                </a:solidFill>
              </a:rPr>
              <a:t>哥：</a:t>
            </a:r>
            <a:r>
              <a:rPr lang="en-US" altLang="zh-CN" sz="3600" u="sng" dirty="0" smtClean="0">
                <a:solidFill>
                  <a:srgbClr val="00B0F0"/>
                </a:solidFill>
              </a:rPr>
              <a:t/>
            </a:r>
            <a:br>
              <a:rPr lang="en-US" altLang="zh-CN" sz="3600" u="sng" dirty="0" smtClean="0">
                <a:solidFill>
                  <a:srgbClr val="00B0F0"/>
                </a:solidFill>
              </a:rPr>
            </a:br>
            <a:r>
              <a:rPr lang="zh-CN" altLang="en-US" sz="3200" dirty="0" smtClean="0">
                <a:solidFill>
                  <a:srgbClr val="FF0000"/>
                </a:solidFill>
              </a:rPr>
              <a:t>耶稣见</a:t>
            </a:r>
            <a:r>
              <a:rPr lang="zh-CN" altLang="en-US" sz="3200" u="sng" dirty="0" smtClean="0">
                <a:solidFill>
                  <a:srgbClr val="FF0000"/>
                </a:solidFill>
              </a:rPr>
              <a:t>撒该的地方</a:t>
            </a:r>
            <a:endParaRPr lang="en-US" sz="3200" b="1" dirty="0">
              <a:solidFill>
                <a:srgbClr val="FF000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9639"/>
            <a:ext cx="4947138" cy="690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67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20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zh-CN" altLang="en-US" sz="3600" dirty="0">
                <a:solidFill>
                  <a:srgbClr val="00B0F0"/>
                </a:solidFill>
                <a:effectLst/>
                <a:latin typeface="Adobe Kaiti Std R" panose="02020400000000000000" pitchFamily="18" charset="-128"/>
                <a:ea typeface="Adobe Kaiti Std R" panose="02020400000000000000" pitchFamily="18" charset="-128"/>
                <a:cs typeface="MS Mincho" panose="02020609040205080304" pitchFamily="49" charset="-128"/>
              </a:rPr>
              <a:t>思考问题</a:t>
            </a:r>
            <a:endParaRPr lang="en-US" sz="32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91440" y="1417638"/>
            <a:ext cx="89154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sz="20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你能够想像耶稣前往耶路撒冷时的心情吗？为什么他能够勇往直前？如果是你，你知道前面有患难等着你，你还愿意去吗？</a:t>
            </a:r>
          </a:p>
          <a:p>
            <a:pPr marL="342900" marR="0" lvl="0" indent="-34290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sz="20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耶稣预言他要受难复活，如果你在场的话，你想，你会有什么样的反应？为什么？</a:t>
            </a:r>
          </a:p>
          <a:p>
            <a:pPr marL="342900" marR="0" lvl="0" indent="-34290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sz="20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耶稣在前往耶路撒冷时，最关心的是什么？门徒们关心的又是什么？如果是你，你会关心什么？</a:t>
            </a:r>
          </a:p>
          <a:p>
            <a:pPr marL="342900" marR="0" lvl="0" indent="-34290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sz="20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耶稣说，为首的就要当仆人，这是否适用于今日的教会、社会、国家？你可以举例有谁如此奉行吗？结果如何？</a:t>
            </a:r>
          </a:p>
          <a:p>
            <a:pPr marL="342900" marR="0" lvl="0" indent="-34290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sz="20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你曾经遇见过这样的情况吗？心里已经很难过了，周围的人或家人都不体谅，甚至还责备你；而上帝似乎也保持沈默。这时，你会怎么做？</a:t>
            </a:r>
          </a:p>
          <a:p>
            <a:pPr marL="342900" marR="0" lvl="0" indent="-34290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sz="20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你知道你需要什么吗？你要耶稣为你作什么？如果耶稣这样问你，「要我为你做什么？」你会怎样回答？</a:t>
            </a:r>
          </a:p>
          <a:p>
            <a:pPr marL="342900" marR="0" lvl="0" indent="-34290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sz="20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依你看，撒该是一个怎样的人？他拥有什么？缺乏什么？他为什么要克服万难来看耶稣？他可取的地方何在？</a:t>
            </a:r>
          </a:p>
        </p:txBody>
      </p:sp>
    </p:spTree>
    <p:extLst>
      <p:ext uri="{BB962C8B-B14F-4D97-AF65-F5344CB8AC3E}">
        <p14:creationId xmlns:p14="http://schemas.microsoft.com/office/powerpoint/2010/main" val="307862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028"/>
            <a:ext cx="91440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zh-CN" altLang="en-US" sz="4000" dirty="0">
                <a:solidFill>
                  <a:srgbClr val="00B0F0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cs typeface="MS Mincho" panose="02020609040205080304" pitchFamily="49" charset="-128"/>
              </a:rPr>
              <a:t>一、前往耶路撒冷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D97C7-CC1F-4E27-A9BF-749B09273A1E}"/>
              </a:ext>
            </a:extLst>
          </p:cNvPr>
          <p:cNvSpPr txBox="1"/>
          <p:nvPr/>
        </p:nvSpPr>
        <p:spPr>
          <a:xfrm>
            <a:off x="0" y="1263540"/>
            <a:ext cx="9091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6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MS Mincho" panose="02020609040205080304" pitchFamily="49" charset="-128"/>
              </a:rPr>
              <a:t>路加福音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9:51</a:t>
            </a:r>
            <a:r>
              <a:rPr lang="zh-CN" sz="36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说：「耶稣被接上升的日子将到，他就</a:t>
            </a:r>
            <a:r>
              <a:rPr lang="zh-CN" sz="3600" dirty="0">
                <a:solidFill>
                  <a:srgbClr val="FF000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定意</a:t>
            </a:r>
            <a:r>
              <a:rPr lang="zh-CN" sz="3600" dirty="0">
                <a:solidFill>
                  <a:srgbClr val="00000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向耶路撒冷去。」</a:t>
            </a:r>
            <a:endParaRPr lang="en-US" altLang="zh-CN" sz="3600" dirty="0">
              <a:solidFill>
                <a:srgbClr val="000000"/>
              </a:solidFill>
              <a:effectLst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r>
              <a:rPr lang="ja-JP" altLang="en-US" sz="3600" b="0" i="0" dirty="0">
                <a:solidFill>
                  <a:srgbClr val="000000"/>
                </a:solidFill>
                <a:effectLst/>
                <a:latin typeface="system-ui"/>
              </a:rPr>
              <a:t>路 加 福 音 </a:t>
            </a:r>
            <a:r>
              <a:rPr lang="en-US" altLang="ja-JP" sz="3600" b="0" i="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zh-CN" alt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正 当 那 时 ， 有 几 个 法 利 赛 人 来 对 耶 稣 说 ： </a:t>
            </a:r>
            <a:r>
              <a:rPr lang="zh-CN" altLang="en-US" sz="3600" b="0" i="0" dirty="0">
                <a:solidFill>
                  <a:srgbClr val="FF0000"/>
                </a:solidFill>
                <a:effectLst/>
                <a:latin typeface="system-ui"/>
              </a:rPr>
              <a:t>离 开 这 里 去 罢 ， 因 为 希 律 想 要 杀 你 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zh-CN" alt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32 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耶 稣 说 ： 你 们 去 告 诉 那 个 狐 狸 说 ： 今 天 、 明 天 我 赶 鬼 治 病 ， 第 三 天 我 的 事 就 成 全 了 。</a:t>
            </a:r>
            <a:r>
              <a:rPr lang="zh-CN" altLang="en-US" sz="3600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33 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虽 然 这 样 ， 今 天 、 明 天 、 後 天 ， 我 必 须 前 行 ， 因 为 先 知 在 耶 路 撒 冷 之 外 丧 命 是 不 能 的 </a:t>
            </a:r>
            <a:r>
              <a:rPr lang="zh-CN" altLang="en-US" sz="3600" b="0" i="0" dirty="0" smtClean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en-US" altLang="zh-CN" sz="2000" b="0" i="0" dirty="0" smtClean="0">
                <a:solidFill>
                  <a:srgbClr val="00B050"/>
                </a:solidFill>
                <a:effectLst/>
                <a:latin typeface="system-ui"/>
              </a:rPr>
              <a:t>(</a:t>
            </a:r>
            <a:r>
              <a:rPr lang="zh-CN" altLang="en-US" sz="2000" smtClean="0">
                <a:solidFill>
                  <a:srgbClr val="00B050"/>
                </a:solidFill>
                <a:latin typeface="system-ui"/>
              </a:rPr>
              <a:t> 甚至法 </a:t>
            </a:r>
            <a:r>
              <a:rPr lang="zh-CN" altLang="en-US" sz="2000" dirty="0">
                <a:solidFill>
                  <a:srgbClr val="00B050"/>
                </a:solidFill>
                <a:latin typeface="system-ui"/>
              </a:rPr>
              <a:t>利 赛 人 </a:t>
            </a:r>
            <a:r>
              <a:rPr lang="zh-CN" altLang="en-US" sz="2000" dirty="0" smtClean="0">
                <a:solidFill>
                  <a:srgbClr val="00B050"/>
                </a:solidFill>
                <a:latin typeface="system-ui"/>
              </a:rPr>
              <a:t>警告</a:t>
            </a:r>
            <a:r>
              <a:rPr lang="en-US" altLang="zh-CN" sz="2000" b="0" i="0" dirty="0" smtClean="0">
                <a:solidFill>
                  <a:srgbClr val="00B050"/>
                </a:solidFill>
                <a:effectLst/>
                <a:latin typeface="system-ui"/>
              </a:rPr>
              <a:t>)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7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8"/>
            <a:ext cx="9144000" cy="92697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3600" dirty="0"/>
              <a:t>耶稣在世时</a:t>
            </a:r>
            <a:r>
              <a:rPr lang="zh-CN" altLang="en-US" sz="3600" b="1" dirty="0"/>
              <a:t>上耶路撒冷的次数</a:t>
            </a:r>
            <a:endParaRPr lang="en-US" sz="3600" b="1" dirty="0">
              <a:solidFill>
                <a:srgbClr val="00B0F0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718120"/>
              </p:ext>
            </p:extLst>
          </p:nvPr>
        </p:nvGraphicFramePr>
        <p:xfrm>
          <a:off x="140676" y="1418492"/>
          <a:ext cx="8932986" cy="5377998"/>
        </p:xfrm>
        <a:graphic>
          <a:graphicData uri="http://schemas.openxmlformats.org/drawingml/2006/table">
            <a:tbl>
              <a:tblPr/>
              <a:tblGrid>
                <a:gridCol w="2366003">
                  <a:extLst>
                    <a:ext uri="{9D8B030D-6E8A-4147-A177-3AD203B41FA5}">
                      <a16:colId xmlns:a16="http://schemas.microsoft.com/office/drawing/2014/main" val="3127912794"/>
                    </a:ext>
                  </a:extLst>
                </a:gridCol>
                <a:gridCol w="2395503">
                  <a:extLst>
                    <a:ext uri="{9D8B030D-6E8A-4147-A177-3AD203B41FA5}">
                      <a16:colId xmlns:a16="http://schemas.microsoft.com/office/drawing/2014/main" val="3598536563"/>
                    </a:ext>
                  </a:extLst>
                </a:gridCol>
                <a:gridCol w="4171480">
                  <a:extLst>
                    <a:ext uri="{9D8B030D-6E8A-4147-A177-3AD203B41FA5}">
                      <a16:colId xmlns:a16="http://schemas.microsoft.com/office/drawing/2014/main" val="825441937"/>
                    </a:ext>
                  </a:extLst>
                </a:gridCol>
              </a:tblGrid>
              <a:tr h="522646"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solidFill>
                            <a:srgbClr val="FF0000"/>
                          </a:solidFill>
                        </a:rPr>
                        <a:t>耶路撒冷</a:t>
                      </a:r>
                      <a:r>
                        <a:rPr lang="zh-CN" altLang="en-US" sz="2800" dirty="0"/>
                        <a:t>之行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记载经文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目的或背景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946186"/>
                  </a:ext>
                </a:extLst>
              </a:tr>
              <a:tr h="953060">
                <a:tc>
                  <a:txBody>
                    <a:bodyPr/>
                    <a:lstStyle/>
                    <a:p>
                      <a:r>
                        <a:rPr lang="zh-CN" altLang="en-US" sz="2800"/>
                        <a:t>第一次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/>
                        <a:t>约</a:t>
                      </a:r>
                      <a:r>
                        <a:rPr lang="en-US" altLang="zh-CN" sz="2800"/>
                        <a:t>2:13–25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solidFill>
                            <a:srgbClr val="FF0000"/>
                          </a:solidFill>
                        </a:rPr>
                        <a:t>逾越节</a:t>
                      </a:r>
                      <a:r>
                        <a:rPr lang="zh-CN" altLang="en-US" sz="2800" dirty="0"/>
                        <a:t>，洁净圣殿（早期）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603435"/>
                  </a:ext>
                </a:extLst>
              </a:tr>
              <a:tr h="1299616">
                <a:tc>
                  <a:txBody>
                    <a:bodyPr/>
                    <a:lstStyle/>
                    <a:p>
                      <a:r>
                        <a:rPr lang="zh-CN" altLang="en-US" sz="2800"/>
                        <a:t>第二次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约</a:t>
                      </a:r>
                      <a:r>
                        <a:rPr lang="en-US" altLang="zh-CN" sz="2800" dirty="0"/>
                        <a:t>5:1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一个犹太节期（可能也是逾越节或五旬节）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200568"/>
                  </a:ext>
                </a:extLst>
              </a:tr>
              <a:tr h="1192787">
                <a:tc>
                  <a:txBody>
                    <a:bodyPr/>
                    <a:lstStyle/>
                    <a:p>
                      <a:r>
                        <a:rPr lang="zh-CN" altLang="en-US" sz="2800"/>
                        <a:t>第三次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/>
                        <a:t>约</a:t>
                      </a:r>
                      <a:r>
                        <a:rPr lang="en-US" altLang="zh-CN" sz="2800"/>
                        <a:t>7:1–14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solidFill>
                            <a:srgbClr val="00B0F0"/>
                          </a:solidFill>
                        </a:rPr>
                        <a:t>住棚节</a:t>
                      </a:r>
                      <a:r>
                        <a:rPr lang="zh-CN" altLang="en-US" sz="2800" dirty="0"/>
                        <a:t>，耶稣暗中上去，后公开教导（</a:t>
                      </a:r>
                      <a:r>
                        <a:rPr lang="zh-CN" alt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活水的江河</a:t>
                      </a:r>
                      <a:r>
                        <a:rPr lang="zh-CN" altLang="en-US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zh-CN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要受圣灵）</a:t>
                      </a:r>
                      <a:endParaRPr lang="zh-CN" altLang="en-US" sz="18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679503"/>
                  </a:ext>
                </a:extLst>
              </a:tr>
              <a:tr h="1383476">
                <a:tc>
                  <a:txBody>
                    <a:bodyPr/>
                    <a:lstStyle/>
                    <a:p>
                      <a:r>
                        <a:rPr lang="zh-CN" altLang="en-US" sz="2800"/>
                        <a:t>第四次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约</a:t>
                      </a:r>
                      <a:r>
                        <a:rPr lang="en-US" altLang="zh-CN" sz="2800" dirty="0"/>
                        <a:t>12:12–19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/>
                        <a:t>最后一周，进入耶路撒冷，预备受难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873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24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969"/>
            <a:ext cx="914400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 smtClean="0">
                <a:solidFill>
                  <a:srgbClr val="00B0F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1.1 </a:t>
            </a:r>
            <a:r>
              <a:rPr lang="zh-CN" sz="3600" dirty="0" smtClean="0">
                <a:solidFill>
                  <a:srgbClr val="00B0F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主</a:t>
            </a:r>
            <a:r>
              <a:rPr lang="zh-CN" sz="3600" dirty="0">
                <a:solidFill>
                  <a:srgbClr val="00B0F0"/>
                </a:solidFill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耶稣的工作地点</a:t>
            </a:r>
            <a:endParaRPr lang="zh-CN" altLang="en-US" sz="3600" dirty="0">
              <a:solidFill>
                <a:srgbClr val="00B0F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A5F7137-B6E8-4D39-8B24-6AC3B35F3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92736"/>
              </p:ext>
            </p:extLst>
          </p:nvPr>
        </p:nvGraphicFramePr>
        <p:xfrm>
          <a:off x="0" y="904240"/>
          <a:ext cx="9001760" cy="595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440">
                  <a:extLst>
                    <a:ext uri="{9D8B030D-6E8A-4147-A177-3AD203B41FA5}">
                      <a16:colId xmlns:a16="http://schemas.microsoft.com/office/drawing/2014/main" val="2789884114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3466321809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44569010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710025042"/>
                    </a:ext>
                  </a:extLst>
                </a:gridCol>
              </a:tblGrid>
              <a:tr h="1488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加利利及以北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比利亚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耶路撒冷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耶稣复活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8023804"/>
                  </a:ext>
                </a:extLst>
              </a:tr>
              <a:tr h="14884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太</a:t>
                      </a:r>
                      <a:r>
                        <a:rPr lang="en-US" sz="3200" dirty="0">
                          <a:effectLst/>
                        </a:rPr>
                        <a:t> 4:12-18:35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太</a:t>
                      </a:r>
                      <a:r>
                        <a:rPr lang="en-US" sz="3200" dirty="0">
                          <a:effectLst/>
                        </a:rPr>
                        <a:t> 19-20 </a:t>
                      </a:r>
                      <a:r>
                        <a:rPr lang="zh-CN" sz="3200" dirty="0">
                          <a:effectLst/>
                        </a:rPr>
                        <a:t>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太</a:t>
                      </a:r>
                      <a:r>
                        <a:rPr lang="en-US" sz="3200" dirty="0">
                          <a:effectLst/>
                        </a:rPr>
                        <a:t> 21-27 </a:t>
                      </a:r>
                      <a:r>
                        <a:rPr lang="zh-CN" sz="3200" dirty="0">
                          <a:effectLst/>
                        </a:rPr>
                        <a:t>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太</a:t>
                      </a:r>
                      <a:r>
                        <a:rPr lang="en-US" sz="3200">
                          <a:effectLst/>
                        </a:rPr>
                        <a:t> 28 </a:t>
                      </a:r>
                      <a:r>
                        <a:rPr lang="zh-CN" sz="3200">
                          <a:effectLst/>
                        </a:rPr>
                        <a:t>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212070"/>
                  </a:ext>
                </a:extLst>
              </a:tr>
              <a:tr h="14884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可</a:t>
                      </a:r>
                      <a:r>
                        <a:rPr lang="en-US" sz="3200">
                          <a:effectLst/>
                        </a:rPr>
                        <a:t> 1:14-9:50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可</a:t>
                      </a:r>
                      <a:r>
                        <a:rPr lang="en-US" sz="3200">
                          <a:effectLst/>
                        </a:rPr>
                        <a:t> 10 </a:t>
                      </a:r>
                      <a:r>
                        <a:rPr lang="zh-CN" sz="3200">
                          <a:effectLst/>
                        </a:rPr>
                        <a:t>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可</a:t>
                      </a:r>
                      <a:r>
                        <a:rPr lang="en-US" sz="3200" dirty="0">
                          <a:effectLst/>
                        </a:rPr>
                        <a:t> 11-15 </a:t>
                      </a:r>
                      <a:r>
                        <a:rPr lang="zh-CN" sz="3200" dirty="0">
                          <a:effectLst/>
                        </a:rPr>
                        <a:t>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可</a:t>
                      </a:r>
                      <a:r>
                        <a:rPr lang="en-US" sz="3200" dirty="0">
                          <a:effectLst/>
                        </a:rPr>
                        <a:t> 16 </a:t>
                      </a:r>
                      <a:r>
                        <a:rPr lang="zh-CN" sz="3200" dirty="0">
                          <a:effectLst/>
                        </a:rPr>
                        <a:t>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2686303"/>
                  </a:ext>
                </a:extLst>
              </a:tr>
              <a:tr h="14884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路</a:t>
                      </a:r>
                      <a:r>
                        <a:rPr lang="en-US" sz="3200">
                          <a:effectLst/>
                        </a:rPr>
                        <a:t> 4:14-9:50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路</a:t>
                      </a:r>
                      <a:r>
                        <a:rPr lang="en-US" sz="3200">
                          <a:effectLst/>
                        </a:rPr>
                        <a:t> 9:51-19:27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路</a:t>
                      </a:r>
                      <a:r>
                        <a:rPr lang="en-US" sz="3200">
                          <a:effectLst/>
                        </a:rPr>
                        <a:t> 19:28-23:56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路</a:t>
                      </a:r>
                      <a:r>
                        <a:rPr lang="en-US" sz="3200" dirty="0">
                          <a:effectLst/>
                        </a:rPr>
                        <a:t> 24 </a:t>
                      </a:r>
                      <a:r>
                        <a:rPr lang="zh-CN" sz="3200" dirty="0">
                          <a:effectLst/>
                        </a:rPr>
                        <a:t>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3442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113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96"/>
            <a:ext cx="9144000" cy="96044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B0F0"/>
                </a:solidFill>
              </a:rPr>
              <a:t>1.2 </a:t>
            </a:r>
            <a:r>
              <a:rPr lang="zh-CN" altLang="en-US" sz="4400" dirty="0" smtClean="0">
                <a:solidFill>
                  <a:srgbClr val="00B0F0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cs typeface="MS Mincho" panose="02020609040205080304" pitchFamily="49" charset="-128"/>
              </a:rPr>
              <a:t>前</a:t>
            </a:r>
            <a:r>
              <a:rPr lang="zh-CN" altLang="en-US" sz="4400" dirty="0">
                <a:solidFill>
                  <a:srgbClr val="00B0F0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cs typeface="MS Mincho" panose="02020609040205080304" pitchFamily="49" charset="-128"/>
              </a:rPr>
              <a:t>往耶路撒冷的原因</a:t>
            </a:r>
            <a:endParaRPr sz="3600" b="1" dirty="0">
              <a:solidFill>
                <a:srgbClr val="00B0F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C96A57-477F-44D3-8FA3-F35233C4D356}"/>
              </a:ext>
            </a:extLst>
          </p:cNvPr>
          <p:cNvSpPr txBox="1"/>
          <p:nvPr/>
        </p:nvSpPr>
        <p:spPr>
          <a:xfrm>
            <a:off x="111760" y="1107441"/>
            <a:ext cx="88392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34 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耶 路 撒 冷 阿 ！ 耶 路 撒 冷 阿 ！ 你 常 杀 害 先 知 ， 又 用 石 头 打 死 那 奉 差 遣 到 你 这 里 来 的 人 。 </a:t>
            </a:r>
            <a:r>
              <a:rPr lang="zh-CN" altLang="en-US" sz="3600" b="0" i="0" dirty="0">
                <a:solidFill>
                  <a:srgbClr val="FF0000"/>
                </a:solidFill>
                <a:effectLst/>
                <a:latin typeface="system-ui"/>
              </a:rPr>
              <a:t>我 多 次 愿 意 聚 集 你 的 儿 女 ， 好 像 母 鸡 把 小 鸡 聚 集 在 翅 膀 底 下 ， 只 是 你 们 不 愿 意 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</a:p>
          <a:p>
            <a:pPr algn="l"/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35 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看 哪 ， 你 们 的 家 成 为 荒 场 留 给 你 们 。 我 告 诉 你 们 ， 从 今 以 後 你 们 不 得 再 见 我 ， 直 等 到 你 们 说 ： 奉 主 名 来 的 是 应 当 称 颂 的 </a:t>
            </a:r>
            <a:r>
              <a:rPr lang="zh-CN" altLang="en-US" sz="3600" b="0" i="0" dirty="0" smtClean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en-US" altLang="zh-CN" sz="2000" b="0" i="0" dirty="0" smtClean="0">
                <a:solidFill>
                  <a:srgbClr val="00B050"/>
                </a:solidFill>
                <a:effectLst/>
                <a:latin typeface="system-ui"/>
              </a:rPr>
              <a:t>(</a:t>
            </a:r>
            <a:r>
              <a:rPr lang="zh-CN" altLang="en-US" sz="2000" b="0" i="0" dirty="0" smtClean="0">
                <a:solidFill>
                  <a:srgbClr val="00B050"/>
                </a:solidFill>
                <a:effectLst/>
                <a:latin typeface="system-ui"/>
              </a:rPr>
              <a:t>罪人需要</a:t>
            </a:r>
            <a:r>
              <a:rPr lang="zh-CN" altLang="en-US" sz="2000" dirty="0">
                <a:solidFill>
                  <a:srgbClr val="00B050"/>
                </a:solidFill>
                <a:latin typeface="system-ui"/>
              </a:rPr>
              <a:t>耶</a:t>
            </a:r>
            <a:r>
              <a:rPr lang="zh-CN" altLang="en-US" sz="2000" dirty="0" smtClean="0">
                <a:solidFill>
                  <a:srgbClr val="00B050"/>
                </a:solidFill>
                <a:latin typeface="system-ui"/>
              </a:rPr>
              <a:t>稣上</a:t>
            </a:r>
            <a:r>
              <a:rPr lang="zh-CN" altLang="en-US" sz="2000" b="0" i="0" dirty="0" smtClean="0">
                <a:solidFill>
                  <a:srgbClr val="00B050"/>
                </a:solidFill>
                <a:effectLst/>
                <a:latin typeface="system-ui"/>
              </a:rPr>
              <a:t>十字架</a:t>
            </a:r>
            <a:r>
              <a:rPr lang="en-US" altLang="zh-CN" sz="2000" b="0" i="0" dirty="0" smtClean="0">
                <a:solidFill>
                  <a:srgbClr val="00B050"/>
                </a:solidFill>
                <a:effectLst/>
                <a:latin typeface="system-ui"/>
              </a:rPr>
              <a:t>)</a:t>
            </a:r>
            <a:endParaRPr lang="zh-CN" altLang="en-US" sz="2000" b="0" i="0" dirty="0">
              <a:solidFill>
                <a:srgbClr val="00B05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9571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434"/>
            <a:ext cx="9143999" cy="109696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b="0" i="0" dirty="0" smtClean="0">
                <a:solidFill>
                  <a:srgbClr val="00B0F0"/>
                </a:solidFill>
                <a:effectLst/>
                <a:latin typeface="system-ui"/>
              </a:rPr>
              <a:t>1.3 </a:t>
            </a:r>
            <a:r>
              <a:rPr lang="ja-JP" altLang="en-US" b="0" i="0" dirty="0" smtClean="0">
                <a:solidFill>
                  <a:srgbClr val="00B0F0"/>
                </a:solidFill>
                <a:effectLst/>
                <a:latin typeface="system-ui"/>
              </a:rPr>
              <a:t>申 </a:t>
            </a:r>
            <a:r>
              <a:rPr lang="ja-JP" altLang="en-US" b="0" i="0" dirty="0">
                <a:solidFill>
                  <a:srgbClr val="00B0F0"/>
                </a:solidFill>
                <a:effectLst/>
                <a:latin typeface="system-ui"/>
              </a:rPr>
              <a:t>命 記 </a:t>
            </a:r>
            <a:r>
              <a:rPr lang="en-US" altLang="ja-JP" b="0" i="0" dirty="0">
                <a:solidFill>
                  <a:srgbClr val="00B0F0"/>
                </a:solidFill>
                <a:effectLst/>
                <a:latin typeface="system-ui"/>
              </a:rPr>
              <a:t>32</a:t>
            </a:r>
            <a:endParaRPr sz="3600" b="1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215" y="1317356"/>
            <a:ext cx="85473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耶 和 华 的 分 本 是 他 的 百 姓 ； 他 的 产 业 本 是 雅 各 。</a:t>
            </a:r>
          </a:p>
          <a:p>
            <a:pPr algn="l"/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耶 和 华 遇 见 他 在 旷 野 ─ 荒 凉 野 兽 吼 叫 之 地 ， 就 环 绕 他 ， 看 顾 他 ， 保 护 他 ， 如 同 保 护 眼 中 的 瞳 人 。</a:t>
            </a:r>
          </a:p>
          <a:p>
            <a:pPr algn="l"/>
            <a:r>
              <a:rPr lang="en-US" altLang="zh-CN" sz="36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又 如 鹰 搅 动 巢 窝 ， 在 雏 鹰 以 上 两 翅 </a:t>
            </a:r>
            <a:r>
              <a:rPr lang="en-US" altLang="zh-CN" sz="3600" b="0" i="0" dirty="0">
                <a:solidFill>
                  <a:srgbClr val="000000"/>
                </a:solidFill>
                <a:effectLst/>
                <a:latin typeface="system-ui"/>
              </a:rPr>
              <a:t>? </a:t>
            </a:r>
            <a:r>
              <a:rPr lang="zh-CN" altLang="en-US" sz="3600" b="0" i="0" dirty="0">
                <a:solidFill>
                  <a:srgbClr val="000000"/>
                </a:solidFill>
                <a:effectLst/>
                <a:latin typeface="system-ui"/>
              </a:rPr>
              <a:t>展 ， 接 取 雏 鹰 ， 背 在 两 翼 之 上 。</a:t>
            </a:r>
          </a:p>
          <a:p>
            <a:r>
              <a:rPr lang="zh-CN" altLang="en-US" sz="3600" dirty="0">
                <a:solidFill>
                  <a:srgbClr val="FF0000"/>
                </a:solidFill>
              </a:rPr>
              <a:t> </a:t>
            </a:r>
            <a:r>
              <a:rPr lang="zh-CN" altLang="en-US" sz="3600" dirty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72376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579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0" lang="en-US" altLang="zh-CN" sz="4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1.4 </a:t>
            </a:r>
            <a:r>
              <a:rPr kumimoji="0" lang="en-US" altLang="en-US" sz="44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耶利米书</a:t>
            </a:r>
            <a:r>
              <a:rPr kumimoji="0" lang="en-US" altLang="en-US" sz="4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7:25–26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173" y="1619573"/>
            <a:ext cx="81366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</a:t>
            </a:r>
            <a:r>
              <a:rPr kumimoji="0" lang="en-US" altLang="en-US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自从你们列祖出埃及地的那日，直到今日，我差遣我的仆人众先知到你们那里去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… </a:t>
            </a:r>
            <a:r>
              <a:rPr kumimoji="0" lang="en-US" altLang="en-US" sz="4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只是他们不听从我，不侧耳而听，竟硬着颈项，行恶比他们列祖更甚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。”</a:t>
            </a:r>
          </a:p>
        </p:txBody>
      </p:sp>
    </p:spTree>
    <p:extLst>
      <p:ext uri="{BB962C8B-B14F-4D97-AF65-F5344CB8AC3E}">
        <p14:creationId xmlns:p14="http://schemas.microsoft.com/office/powerpoint/2010/main" val="202463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442"/>
            <a:ext cx="91440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B0F0"/>
                </a:solidFill>
              </a:rPr>
              <a:t>1.5 </a:t>
            </a:r>
            <a:r>
              <a:rPr lang="zh-CN" altLang="en-US" dirty="0" smtClean="0">
                <a:solidFill>
                  <a:srgbClr val="00B0F0"/>
                </a:solidFill>
              </a:rPr>
              <a:t>门徒不明白但将来会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955" y="1619573"/>
            <a:ext cx="89622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在约翰福音</a:t>
            </a:r>
            <a:r>
              <a:rPr lang="en-US" altLang="zh-CN" sz="3600" dirty="0"/>
              <a:t>16:12</a:t>
            </a:r>
            <a:r>
              <a:rPr lang="zh-CN" altLang="en-US" sz="3600" dirty="0"/>
              <a:t>，耶稣说：“我还有好些事要告诉你们，但你们现在</a:t>
            </a:r>
            <a:r>
              <a:rPr lang="zh-CN" altLang="en-US" sz="3600" dirty="0">
                <a:solidFill>
                  <a:srgbClr val="FF0000"/>
                </a:solidFill>
              </a:rPr>
              <a:t>担当不了</a:t>
            </a:r>
            <a:r>
              <a:rPr lang="zh-CN" altLang="en-US" sz="3600" dirty="0"/>
              <a:t>。</a:t>
            </a:r>
            <a:r>
              <a:rPr lang="zh-CN" altLang="en-US" sz="3600" dirty="0" smtClean="0"/>
              <a:t>”</a:t>
            </a:r>
            <a:endParaRPr lang="en-US" altLang="zh-CN" sz="3600" dirty="0" smtClean="0"/>
          </a:p>
          <a:p>
            <a:r>
              <a:rPr lang="zh-CN" altLang="en-US" sz="3600" dirty="0"/>
              <a:t>约翰福音</a:t>
            </a:r>
            <a:r>
              <a:rPr lang="en-US" altLang="zh-CN" sz="3600" dirty="0"/>
              <a:t>14–16</a:t>
            </a:r>
            <a:r>
              <a:rPr lang="zh-CN" altLang="en-US" sz="3600" dirty="0"/>
              <a:t>章不断预言圣灵的来临：“</a:t>
            </a:r>
            <a:r>
              <a:rPr lang="zh-CN" altLang="en-US" sz="3600" dirty="0" smtClean="0"/>
              <a:t>他要</a:t>
            </a:r>
            <a:r>
              <a:rPr lang="zh-CN" altLang="en-US" sz="3600" dirty="0"/>
              <a:t>引导你们进入一切的真理。</a:t>
            </a:r>
            <a:r>
              <a:rPr lang="zh-CN" altLang="en-US" sz="3600" dirty="0" smtClean="0"/>
              <a:t>”</a:t>
            </a:r>
            <a:endParaRPr lang="en-US" altLang="zh-CN" sz="3600" dirty="0" smtClean="0"/>
          </a:p>
          <a:p>
            <a:r>
              <a:rPr lang="zh-CN" altLang="en-US" sz="3600" dirty="0" smtClean="0">
                <a:solidFill>
                  <a:srgbClr val="002060"/>
                </a:solidFill>
              </a:rPr>
              <a:t>小结：</a:t>
            </a:r>
            <a:endParaRPr lang="zh-CN" altLang="en-US" sz="36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002060"/>
                </a:solidFill>
              </a:rPr>
              <a:t>神的时间表不等人</a:t>
            </a:r>
            <a:r>
              <a:rPr lang="zh-CN" altLang="en-US" sz="2800" dirty="0" smtClean="0">
                <a:solidFill>
                  <a:srgbClr val="002060"/>
                </a:solidFill>
              </a:rPr>
              <a:t>；</a:t>
            </a:r>
            <a:endParaRPr lang="zh-CN" alt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002060"/>
                </a:solidFill>
              </a:rPr>
              <a:t>人的不成熟不是障碍，而是神恩典介入的舞台</a:t>
            </a:r>
            <a:r>
              <a:rPr lang="zh-CN" altLang="en-US" sz="2800" dirty="0" smtClean="0">
                <a:solidFill>
                  <a:srgbClr val="002060"/>
                </a:solidFill>
              </a:rPr>
              <a:t>；</a:t>
            </a:r>
            <a:endParaRPr lang="zh-CN" alt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002060"/>
                </a:solidFill>
              </a:rPr>
              <a:t>圣灵会补上人的缺口，使他们后来得以明白与跟上</a:t>
            </a:r>
            <a:r>
              <a:rPr lang="zh-CN" altLang="en-US" sz="2800" dirty="0" smtClean="0">
                <a:solidFill>
                  <a:srgbClr val="002060"/>
                </a:solidFill>
              </a:rPr>
              <a:t>。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2800" dirty="0">
                <a:solidFill>
                  <a:srgbClr val="002060"/>
                </a:solidFill>
              </a:rPr>
              <a:t>提</a:t>
            </a:r>
            <a:r>
              <a:rPr lang="zh-CN" altLang="en-US" sz="2800" dirty="0" smtClean="0">
                <a:solidFill>
                  <a:srgbClr val="002060"/>
                </a:solidFill>
              </a:rPr>
              <a:t>醒：</a:t>
            </a:r>
            <a:r>
              <a:rPr lang="zh-CN" altLang="en-US" sz="2800" dirty="0">
                <a:solidFill>
                  <a:srgbClr val="FF0000"/>
                </a:solidFill>
              </a:rPr>
              <a:t>我们不需要等“</a:t>
            </a:r>
            <a:r>
              <a:rPr lang="zh-CN" altLang="en-US" sz="2800" dirty="0">
                <a:solidFill>
                  <a:srgbClr val="00B0F0"/>
                </a:solidFill>
              </a:rPr>
              <a:t>万事俱备</a:t>
            </a:r>
            <a:r>
              <a:rPr lang="zh-CN" altLang="en-US" sz="2800" dirty="0">
                <a:solidFill>
                  <a:srgbClr val="FF0000"/>
                </a:solidFill>
              </a:rPr>
              <a:t>”才跟随神，反而是神在我们软弱中显得刚强，叫我们因他成全。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369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16321</TotalTime>
  <Words>4995</Words>
  <Application>Microsoft Office PowerPoint</Application>
  <PresentationFormat>On-screen Show (4:3)</PresentationFormat>
  <Paragraphs>409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4" baseType="lpstr">
      <vt:lpstr>Adobe Fangsong Std R</vt:lpstr>
      <vt:lpstr>Adobe Kaiti Std R</vt:lpstr>
      <vt:lpstr>Adobe Song Std L</vt:lpstr>
      <vt:lpstr>MS Gothic</vt:lpstr>
      <vt:lpstr>MS Mincho</vt:lpstr>
      <vt:lpstr>ＭＳ Ｐゴシック</vt:lpstr>
      <vt:lpstr>SimHei</vt:lpstr>
      <vt:lpstr>宋体</vt:lpstr>
      <vt:lpstr>宋体</vt:lpstr>
      <vt:lpstr>system-ui</vt:lpstr>
      <vt:lpstr>Arial</vt:lpstr>
      <vt:lpstr>Calibri</vt:lpstr>
      <vt:lpstr>Calibri Light</vt:lpstr>
      <vt:lpstr>Times New Roman</vt:lpstr>
      <vt:lpstr>Office Theme</vt:lpstr>
      <vt:lpstr>第十一课　前往耶路撒冷</vt:lpstr>
      <vt:lpstr>PowerPoint Presentation</vt:lpstr>
      <vt:lpstr>一、前往耶路撒冷</vt:lpstr>
      <vt:lpstr>耶稣在世时上耶路撒冷的次数</vt:lpstr>
      <vt:lpstr>PowerPoint Presentation</vt:lpstr>
      <vt:lpstr>1.2 前往耶路撒冷的原因</vt:lpstr>
      <vt:lpstr>1.3 申 命 記 32</vt:lpstr>
      <vt:lpstr>1.4 耶利米书 7:25–26</vt:lpstr>
      <vt:lpstr>1.5 门徒不明白但将来会</vt:lpstr>
      <vt:lpstr>1.6 耶稣弟兄的错误动机</vt:lpstr>
      <vt:lpstr>1.7 再思耶稣上耶路撒冷的时候到了</vt:lpstr>
      <vt:lpstr>1.8向耶稣学传福音的五个功课</vt:lpstr>
      <vt:lpstr>二、预言受难复活</vt:lpstr>
      <vt:lpstr>耶稣第一次预言他的死</vt:lpstr>
      <vt:lpstr>耶稣第二次预言他的死</vt:lpstr>
      <vt:lpstr>耶稣第三次预言他的死</vt:lpstr>
      <vt:lpstr>耶稣第四次预言他的死</vt:lpstr>
      <vt:lpstr>门徒对这件事的反应如何？</vt:lpstr>
      <vt:lpstr>三、门徒争论谁为大 (太 20:20-28、可 10:35-45、路 22:24-30)</vt:lpstr>
      <vt:lpstr>比较外邦人的君王制度和基督徒的管理哲学</vt:lpstr>
      <vt:lpstr>总结金句</vt:lpstr>
      <vt:lpstr>四、使瞎子得看见　(太 20:29-34、可10:46-52、路 18:35-43)</vt:lpstr>
      <vt:lpstr>巴底买的呼喊说明了什么？/我们从中可以学到什么？</vt:lpstr>
      <vt:lpstr>再思巴底买的信心</vt:lpstr>
      <vt:lpstr>五、访问撒该</vt:lpstr>
      <vt:lpstr>撒该与马太比较</vt:lpstr>
      <vt:lpstr>主耶稣的心愿</vt:lpstr>
      <vt:lpstr>耶利哥： 耶稣见撒该的地方</vt:lpstr>
      <vt:lpstr>思考问题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《诗篇》第132篇结构图表</dc:title>
  <dc:subject/>
  <dc:creator/>
  <cp:keywords/>
  <dc:description>generated using python-pptx</dc:description>
  <cp:lastModifiedBy>Deyu Liu</cp:lastModifiedBy>
  <cp:revision>149</cp:revision>
  <dcterms:created xsi:type="dcterms:W3CDTF">2013-01-27T09:14:16Z</dcterms:created>
  <dcterms:modified xsi:type="dcterms:W3CDTF">2025-05-30T11:18:49Z</dcterms:modified>
  <cp:category/>
</cp:coreProperties>
</file>